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7" r:id="rId2"/>
    <p:sldId id="268" r:id="rId3"/>
    <p:sldId id="441" r:id="rId4"/>
    <p:sldId id="269" r:id="rId5"/>
    <p:sldId id="438" r:id="rId6"/>
    <p:sldId id="272" r:id="rId7"/>
    <p:sldId id="270" r:id="rId8"/>
    <p:sldId id="271" r:id="rId9"/>
    <p:sldId id="445" r:id="rId10"/>
    <p:sldId id="792" r:id="rId11"/>
    <p:sldId id="446" r:id="rId12"/>
    <p:sldId id="423" r:id="rId13"/>
    <p:sldId id="427" r:id="rId14"/>
    <p:sldId id="428" r:id="rId15"/>
    <p:sldId id="429" r:id="rId16"/>
    <p:sldId id="430" r:id="rId17"/>
    <p:sldId id="793" r:id="rId18"/>
    <p:sldId id="796" r:id="rId19"/>
    <p:sldId id="432" r:id="rId20"/>
    <p:sldId id="433" r:id="rId21"/>
    <p:sldId id="434" r:id="rId22"/>
    <p:sldId id="435" r:id="rId23"/>
    <p:sldId id="436" r:id="rId24"/>
    <p:sldId id="437" r:id="rId25"/>
    <p:sldId id="794" r:id="rId26"/>
    <p:sldId id="795" r:id="rId27"/>
    <p:sldId id="797" r:id="rId28"/>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177"/>
    <a:srgbClr val="E0F6F9"/>
    <a:srgbClr val="F5EEDE"/>
    <a:srgbClr val="E4CF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E30BA4-4EAA-46D7-B96E-3AA4BA0094D3}" v="24" dt="2025-04-15T03:50:02.0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77" autoAdjust="0"/>
    <p:restoredTop sz="94544"/>
  </p:normalViewPr>
  <p:slideViewPr>
    <p:cSldViewPr snapToGrid="0">
      <p:cViewPr varScale="1">
        <p:scale>
          <a:sx n="63" d="100"/>
          <a:sy n="63" d="100"/>
        </p:scale>
        <p:origin x="740"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BD25B9F0-41E2-4F26-8B2F-0BD65899675B}" type="datetimeFigureOut">
              <a:rPr lang="en-US" smtClean="0"/>
              <a:pPr/>
              <a:t>09/22/2025</a:t>
            </a:fld>
            <a:endParaRPr lang="en-US" dirty="0"/>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dirty="0"/>
              <a:t>Bấm để chỉnh sửa kiểu văn bản của Bản cái</a:t>
            </a:r>
          </a:p>
          <a:p>
            <a:pPr lvl="1"/>
            <a:r>
              <a:rPr lang="vi-VN" dirty="0"/>
              <a:t>Mức hai</a:t>
            </a:r>
          </a:p>
          <a:p>
            <a:pPr lvl="2"/>
            <a:r>
              <a:rPr lang="vi-VN" dirty="0"/>
              <a:t>Mức ba</a:t>
            </a:r>
          </a:p>
          <a:p>
            <a:pPr lvl="3"/>
            <a:r>
              <a:rPr lang="vi-VN" dirty="0"/>
              <a:t>Mức bốn</a:t>
            </a:r>
          </a:p>
          <a:p>
            <a:pPr lvl="4"/>
            <a:r>
              <a:rPr lang="vi-VN" dirty="0"/>
              <a:t>Mức năm</a:t>
            </a:r>
            <a:endParaRPr lang="en-US" dirty="0"/>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218A29A4-BBDA-41AF-9D51-9484BB79D899}" type="slidenum">
              <a:rPr lang="en-US" smtClean="0"/>
              <a:pPr/>
              <a:t>‹#›</a:t>
            </a:fld>
            <a:endParaRPr lang="en-US" dirty="0"/>
          </a:p>
        </p:txBody>
      </p:sp>
    </p:spTree>
    <p:extLst>
      <p:ext uri="{BB962C8B-B14F-4D97-AF65-F5344CB8AC3E}">
        <p14:creationId xmlns:p14="http://schemas.microsoft.com/office/powerpoint/2010/main" val="3155786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85203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95A2A6F-67B1-017F-4113-2ADBECDD68A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195B05AD-D724-30D3-5ED7-A44711BDC4A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7BC2ABA8-9A48-0A8E-3FC5-8D563B195BA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352957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slide">
    <p:spTree>
      <p:nvGrpSpPr>
        <p:cNvPr id="1" name="Shape 8"/>
        <p:cNvGrpSpPr/>
        <p:nvPr/>
      </p:nvGrpSpPr>
      <p:grpSpPr>
        <a:xfrm>
          <a:off x="0" y="0"/>
          <a:ext cx="0" cy="0"/>
          <a:chOff x="0" y="0"/>
          <a:chExt cx="0" cy="0"/>
        </a:xfrm>
      </p:grpSpPr>
      <p:pic>
        <p:nvPicPr>
          <p:cNvPr id="6" name="Picture 5">
            <a:extLst>
              <a:ext uri="{FF2B5EF4-FFF2-40B4-BE49-F238E27FC236}">
                <a16:creationId xmlns:a16="http://schemas.microsoft.com/office/drawing/2014/main" id="{76805176-CFF7-3708-E06F-CF5441A922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7" name="AutoShape 2">
            <a:extLst>
              <a:ext uri="{FF2B5EF4-FFF2-40B4-BE49-F238E27FC236}">
                <a16:creationId xmlns:a16="http://schemas.microsoft.com/office/drawing/2014/main" id="{826AECA3-B355-1E51-BBE3-A4EA960FEDA5}"/>
              </a:ext>
            </a:extLst>
          </p:cNvPr>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dirty="0">
              <a:latin typeface="Arial" panose="020B0604020202020204" pitchFamily="34" charset="0"/>
            </a:endParaRPr>
          </a:p>
        </p:txBody>
      </p:sp>
      <p:sp>
        <p:nvSpPr>
          <p:cNvPr id="8" name="Subtitle 2">
            <a:extLst>
              <a:ext uri="{FF2B5EF4-FFF2-40B4-BE49-F238E27FC236}">
                <a16:creationId xmlns:a16="http://schemas.microsoft.com/office/drawing/2014/main" id="{3F289D88-5351-C198-C58C-4D61DD9A3356}"/>
              </a:ext>
            </a:extLst>
          </p:cNvPr>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11" name="Date Placeholder 3">
            <a:extLst>
              <a:ext uri="{FF2B5EF4-FFF2-40B4-BE49-F238E27FC236}">
                <a16:creationId xmlns:a16="http://schemas.microsoft.com/office/drawing/2014/main" id="{9F708BFB-8725-9344-1D0B-81354A7F35D2}"/>
              </a:ext>
            </a:extLst>
          </p:cNvPr>
          <p:cNvSpPr>
            <a:spLocks noGrp="1"/>
          </p:cNvSpPr>
          <p:nvPr>
            <p:ph type="dt" sz="half" idx="10"/>
          </p:nvPr>
        </p:nvSpPr>
        <p:spPr>
          <a:xfrm>
            <a:off x="838200" y="6356350"/>
            <a:ext cx="2743200" cy="365125"/>
          </a:xfrm>
          <a:prstGeom prst="rect">
            <a:avLst/>
          </a:prstGeom>
        </p:spPr>
        <p:txBody>
          <a:bodyPr/>
          <a:lstStyle/>
          <a:p>
            <a:fld id="{31E3CAD9-E7AB-4E26-84DB-EF5CB779DEBB}" type="datetimeFigureOut">
              <a:rPr lang="en-US" smtClean="0"/>
              <a:t>09/22/2025</a:t>
            </a:fld>
            <a:endParaRPr lang="en-US"/>
          </a:p>
        </p:txBody>
      </p:sp>
      <p:sp>
        <p:nvSpPr>
          <p:cNvPr id="12" name="Footer Placeholder 4">
            <a:extLst>
              <a:ext uri="{FF2B5EF4-FFF2-40B4-BE49-F238E27FC236}">
                <a16:creationId xmlns:a16="http://schemas.microsoft.com/office/drawing/2014/main" id="{8002CD32-AD08-9D9B-70D2-49B9B9CA34C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13" name="Slide Number Placeholder 5">
            <a:extLst>
              <a:ext uri="{FF2B5EF4-FFF2-40B4-BE49-F238E27FC236}">
                <a16:creationId xmlns:a16="http://schemas.microsoft.com/office/drawing/2014/main" id="{336CBFB0-3CA8-F587-39BC-5A1C677ED14E}"/>
              </a:ext>
            </a:extLst>
          </p:cNvPr>
          <p:cNvSpPr>
            <a:spLocks noGrp="1"/>
          </p:cNvSpPr>
          <p:nvPr>
            <p:ph type="sldNum" sz="quarter" idx="12"/>
          </p:nvPr>
        </p:nvSpPr>
        <p:spPr>
          <a:xfrm>
            <a:off x="8610600" y="6356350"/>
            <a:ext cx="2743200" cy="365125"/>
          </a:xfrm>
          <a:prstGeom prst="rect">
            <a:avLst/>
          </a:prstGeom>
        </p:spPr>
        <p:txBody>
          <a:bodyPr/>
          <a:lstStyle/>
          <a:p>
            <a:fld id="{DDA70A67-A867-42F0-871F-01B78550C99D}" type="slidenum">
              <a:rPr lang="en-US" smtClean="0"/>
              <a:t>‹#›</a:t>
            </a:fld>
            <a:endParaRPr lang="en-US"/>
          </a:p>
        </p:txBody>
      </p:sp>
      <p:sp>
        <p:nvSpPr>
          <p:cNvPr id="14" name="Freeform 21">
            <a:extLst>
              <a:ext uri="{FF2B5EF4-FFF2-40B4-BE49-F238E27FC236}">
                <a16:creationId xmlns:a16="http://schemas.microsoft.com/office/drawing/2014/main" id="{C01E313B-6220-0358-1C10-9724470E18DE}"/>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15" name="Freeform 22">
            <a:extLst>
              <a:ext uri="{FF2B5EF4-FFF2-40B4-BE49-F238E27FC236}">
                <a16:creationId xmlns:a16="http://schemas.microsoft.com/office/drawing/2014/main" id="{EB5639F7-D728-75F6-4A98-C48ECFC9AEDF}"/>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16" name="Picture 15">
            <a:extLst>
              <a:ext uri="{FF2B5EF4-FFF2-40B4-BE49-F238E27FC236}">
                <a16:creationId xmlns:a16="http://schemas.microsoft.com/office/drawing/2014/main" id="{08890626-A592-4A81-7310-3E63C38D9037}"/>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17" name="Picture 16">
            <a:extLst>
              <a:ext uri="{FF2B5EF4-FFF2-40B4-BE49-F238E27FC236}">
                <a16:creationId xmlns:a16="http://schemas.microsoft.com/office/drawing/2014/main" id="{50FB962F-19AC-CC04-DD83-EF7CCD13913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3780932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pic>
        <p:nvPicPr>
          <p:cNvPr id="4" name="Picture 8">
            <a:extLst>
              <a:ext uri="{FF2B5EF4-FFF2-40B4-BE49-F238E27FC236}">
                <a16:creationId xmlns:a16="http://schemas.microsoft.com/office/drawing/2014/main" id="{C2C9407F-9687-D1AA-F9A2-94BB835B8F8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D5646847-5B6A-4BB0-9FE1-24EDC9C3EF9D}"/>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11" name="Picture 10" descr="A blue and green logo&#10;&#10;Description automatically generated">
            <a:extLst>
              <a:ext uri="{FF2B5EF4-FFF2-40B4-BE49-F238E27FC236}">
                <a16:creationId xmlns:a16="http://schemas.microsoft.com/office/drawing/2014/main" id="{7DD08505-C51F-A6C9-4634-7FB836E25D1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2" name="Straight Connector 11">
            <a:extLst>
              <a:ext uri="{FF2B5EF4-FFF2-40B4-BE49-F238E27FC236}">
                <a16:creationId xmlns:a16="http://schemas.microsoft.com/office/drawing/2014/main" id="{1DEE5A91-0AE4-D751-4BB8-C9544A813B8E}"/>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2F4ED858-64CE-7D95-2E05-468667D7E15A}"/>
              </a:ext>
            </a:extLst>
          </p:cNvPr>
          <p:cNvSpPr txBox="1"/>
          <p:nvPr userDrawn="1"/>
        </p:nvSpPr>
        <p:spPr>
          <a:xfrm>
            <a:off x="2099153" y="667369"/>
            <a:ext cx="7729873" cy="338554"/>
          </a:xfrm>
          <a:prstGeom prst="rect">
            <a:avLst/>
          </a:prstGeom>
          <a:noFill/>
        </p:spPr>
        <p:txBody>
          <a:bodyPr wrap="none" rtlCol="0">
            <a:spAutoFit/>
          </a:bodyPr>
          <a:lstStyle/>
          <a:p>
            <a:r>
              <a:rPr lang="en-US" sz="1600" b="1" i="1" dirty="0" err="1">
                <a:solidFill>
                  <a:srgbClr val="466DB0"/>
                </a:solidFill>
                <a:latin typeface="Arial" panose="020B0604020202020204" pitchFamily="34" charset="0"/>
              </a:rPr>
              <a:t>Dự</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án</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Thúc</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đẩy</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Tiết</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kiệm</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năng</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lượng</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trong</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các</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ngành</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công</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nghiệp</a:t>
            </a:r>
            <a:r>
              <a:rPr lang="en-US" sz="1600" b="1" i="1" baseline="0" dirty="0">
                <a:solidFill>
                  <a:srgbClr val="466DB0"/>
                </a:solidFill>
                <a:latin typeface="Arial" panose="020B0604020202020204" pitchFamily="34" charset="0"/>
              </a:rPr>
              <a:t> </a:t>
            </a:r>
            <a:r>
              <a:rPr lang="en-US" sz="1600" b="1" i="1" baseline="0" dirty="0" err="1">
                <a:solidFill>
                  <a:srgbClr val="466DB0"/>
                </a:solidFill>
                <a:latin typeface="Arial" panose="020B0604020202020204" pitchFamily="34" charset="0"/>
              </a:rPr>
              <a:t>Việt</a:t>
            </a:r>
            <a:r>
              <a:rPr lang="en-US" sz="1600" b="1" i="1" baseline="0" dirty="0">
                <a:solidFill>
                  <a:srgbClr val="466DB0"/>
                </a:solidFill>
                <a:latin typeface="Arial" panose="020B0604020202020204" pitchFamily="34" charset="0"/>
              </a:rPr>
              <a:t> Nam</a:t>
            </a:r>
            <a:endParaRPr lang="en-US" sz="1600" b="1" i="1" dirty="0">
              <a:solidFill>
                <a:srgbClr val="466DB0"/>
              </a:solidFill>
              <a:latin typeface="Arial" panose="020B0604020202020204" pitchFamily="34" charset="0"/>
            </a:endParaRPr>
          </a:p>
        </p:txBody>
      </p:sp>
      <p:pic>
        <p:nvPicPr>
          <p:cNvPr id="14" name="Picture 13">
            <a:extLst>
              <a:ext uri="{FF2B5EF4-FFF2-40B4-BE49-F238E27FC236}">
                <a16:creationId xmlns:a16="http://schemas.microsoft.com/office/drawing/2014/main" id="{496A936D-FE91-C2CB-947C-6A21F1DEBF5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15" name="Titre 1"/>
          <p:cNvSpPr>
            <a:spLocks noGrp="1"/>
          </p:cNvSpPr>
          <p:nvPr>
            <p:ph type="title"/>
          </p:nvPr>
        </p:nvSpPr>
        <p:spPr>
          <a:xfrm>
            <a:off x="829733" y="1154976"/>
            <a:ext cx="10524067" cy="453896"/>
          </a:xfrm>
          <a:prstGeom prst="rect">
            <a:avLst/>
          </a:prstGeom>
        </p:spPr>
        <p:txBody>
          <a:bodyPr>
            <a:noAutofit/>
          </a:bodyPr>
          <a:lstStyle>
            <a:lvl1pPr algn="ctr">
              <a:defRPr sz="2800" b="1" i="0">
                <a:latin typeface="+mj-lt"/>
                <a:cs typeface="Arial" panose="020B0604020202020204" pitchFamily="34" charset="0"/>
              </a:defRPr>
            </a:lvl1pPr>
          </a:lstStyle>
          <a:p>
            <a:r>
              <a:rPr lang="fr-FR" dirty="0"/>
              <a:t>Cliquez et modifiez le titre</a:t>
            </a:r>
          </a:p>
        </p:txBody>
      </p:sp>
      <p:sp>
        <p:nvSpPr>
          <p:cNvPr id="16" name="Espace réservé du contenu 2"/>
          <p:cNvSpPr>
            <a:spLocks noGrp="1"/>
          </p:cNvSpPr>
          <p:nvPr>
            <p:ph idx="1"/>
          </p:nvPr>
        </p:nvSpPr>
        <p:spPr>
          <a:xfrm>
            <a:off x="605366" y="1919454"/>
            <a:ext cx="10972800" cy="3813883"/>
          </a:xfrm>
        </p:spPr>
        <p:txBody>
          <a:bodyPr>
            <a:normAutofit/>
          </a:bodyPr>
          <a:lstStyle>
            <a:lvl1pPr>
              <a:defRPr sz="2000">
                <a:latin typeface="+mn-lt"/>
                <a:cs typeface="Arial" panose="020B0604020202020204" pitchFamily="34" charset="0"/>
              </a:defRPr>
            </a:lvl1pPr>
            <a:lvl2pPr>
              <a:defRPr sz="2000">
                <a:latin typeface="+mn-lt"/>
                <a:cs typeface="Arial" panose="020B0604020202020204" pitchFamily="34" charset="0"/>
              </a:defRPr>
            </a:lvl2pPr>
            <a:lvl3pPr>
              <a:defRPr sz="2000">
                <a:latin typeface="+mn-lt"/>
                <a:cs typeface="Arial" panose="020B0604020202020204" pitchFamily="34" charset="0"/>
              </a:defRPr>
            </a:lvl3pPr>
            <a:lvl4pPr>
              <a:defRPr sz="2000">
                <a:latin typeface="+mn-lt"/>
                <a:cs typeface="Arial" panose="020B0604020202020204" pitchFamily="34" charset="0"/>
              </a:defRPr>
            </a:lvl4pPr>
            <a:lvl5pPr>
              <a:defRPr sz="2000">
                <a:latin typeface="+mn-lt"/>
                <a:cs typeface="Arial" panose="020B06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4192989242"/>
      </p:ext>
    </p:extLst>
  </p:cSld>
  <p:clrMapOvr>
    <a:masterClrMapping/>
  </p:clrMapOvr>
  <p:transition advClick="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660906892"/>
      </p:ext>
    </p:extLst>
  </p:cSld>
  <p:clrMap bg1="lt1" tx1="dk1" bg2="dk2" tx2="lt2" accent1="accent1" accent2="accent2" accent3="accent3" accent4="accent4" accent5="accent5" accent6="accent6" hlink="hlink" folHlink="folHlink"/>
  <p:sldLayoutIdLst>
    <p:sldLayoutId id="2147483661" r:id="rId1"/>
    <p:sldLayoutId id="2147483667"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type="subTitle" idx="4294967295"/>
          </p:nvPr>
        </p:nvSpPr>
        <p:spPr>
          <a:xfrm>
            <a:off x="838202" y="4100888"/>
            <a:ext cx="8031478" cy="581968"/>
          </a:xfrm>
        </p:spPr>
        <p:txBody>
          <a:bodyPr>
            <a:normAutofit fontScale="92500"/>
          </a:bodyPr>
          <a:lstStyle/>
          <a:p>
            <a:pPr marL="114300" indent="0">
              <a:buNone/>
            </a:pPr>
            <a:r>
              <a:rPr lang="en-US" sz="2000" b="1" u="sng" dirty="0">
                <a:solidFill>
                  <a:schemeClr val="accent1">
                    <a:lumMod val="50000"/>
                  </a:schemeClr>
                </a:solidFill>
                <a:latin typeface="Arial" panose="020B0604020202020204" pitchFamily="34" charset="0"/>
                <a:cs typeface="Arial" panose="020B0604020202020204" pitchFamily="34" charset="0"/>
              </a:rPr>
              <a:t>Module 8: </a:t>
            </a:r>
            <a:r>
              <a:rPr lang="en-US" sz="2000" b="1" dirty="0">
                <a:solidFill>
                  <a:schemeClr val="accent1">
                    <a:lumMod val="50000"/>
                  </a:schemeClr>
                </a:solidFill>
                <a:latin typeface="Arial" panose="020B0604020202020204" pitchFamily="34" charset="0"/>
                <a:cs typeface="Arial" panose="020B0604020202020204" pitchFamily="34" charset="0"/>
              </a:rPr>
              <a:t>Các cơ hội tiết kiệm năng suất </a:t>
            </a:r>
            <a:r>
              <a:rPr lang="en-US" sz="2000" b="1" dirty="0" err="1">
                <a:solidFill>
                  <a:schemeClr val="accent1">
                    <a:lumMod val="50000"/>
                  </a:schemeClr>
                </a:solidFill>
                <a:latin typeface="Arial" panose="020B0604020202020204" pitchFamily="34" charset="0"/>
                <a:cs typeface="Arial" panose="020B0604020202020204" pitchFamily="34" charset="0"/>
              </a:rPr>
              <a:t>ngành</a:t>
            </a:r>
            <a:r>
              <a:rPr lang="en-US" sz="2000" b="1" dirty="0">
                <a:solidFill>
                  <a:schemeClr val="accent1">
                    <a:lumMod val="50000"/>
                  </a:schemeClr>
                </a:solidFill>
                <a:latin typeface="Arial" panose="020B0604020202020204" pitchFamily="34" charset="0"/>
                <a:cs typeface="Arial" panose="020B0604020202020204" pitchFamily="34" charset="0"/>
              </a:rPr>
              <a:t> </a:t>
            </a:r>
            <a:r>
              <a:rPr lang="en-US" sz="2000" b="1" dirty="0" err="1">
                <a:solidFill>
                  <a:schemeClr val="accent1">
                    <a:lumMod val="50000"/>
                  </a:schemeClr>
                </a:solidFill>
                <a:latin typeface="Arial" panose="020B0604020202020204" pitchFamily="34" charset="0"/>
                <a:cs typeface="Arial" panose="020B0604020202020204" pitchFamily="34" charset="0"/>
              </a:rPr>
              <a:t>Gạch</a:t>
            </a:r>
            <a:r>
              <a:rPr lang="en-US" sz="2000" b="1" dirty="0">
                <a:solidFill>
                  <a:schemeClr val="accent1">
                    <a:lumMod val="50000"/>
                  </a:schemeClr>
                </a:solidFill>
                <a:latin typeface="Arial" panose="020B0604020202020204" pitchFamily="34" charset="0"/>
                <a:cs typeface="Arial" panose="020B0604020202020204" pitchFamily="34" charset="0"/>
              </a:rPr>
              <a:t> </a:t>
            </a:r>
            <a:r>
              <a:rPr lang="en-US" sz="2000" b="1" dirty="0" err="1">
                <a:solidFill>
                  <a:schemeClr val="accent1">
                    <a:lumMod val="50000"/>
                  </a:schemeClr>
                </a:solidFill>
                <a:latin typeface="Arial" panose="020B0604020202020204" pitchFamily="34" charset="0"/>
                <a:cs typeface="Arial" panose="020B0604020202020204" pitchFamily="34" charset="0"/>
              </a:rPr>
              <a:t>và</a:t>
            </a:r>
            <a:r>
              <a:rPr lang="en-US" sz="2000" b="1" dirty="0">
                <a:solidFill>
                  <a:schemeClr val="accent1">
                    <a:lumMod val="50000"/>
                  </a:schemeClr>
                </a:solidFill>
                <a:latin typeface="Arial" panose="020B0604020202020204" pitchFamily="34" charset="0"/>
                <a:cs typeface="Arial" panose="020B0604020202020204" pitchFamily="34" charset="0"/>
              </a:rPr>
              <a:t> </a:t>
            </a:r>
            <a:r>
              <a:rPr lang="en-US" sz="2000" b="1" dirty="0" err="1">
                <a:solidFill>
                  <a:schemeClr val="accent1">
                    <a:lumMod val="50000"/>
                  </a:schemeClr>
                </a:solidFill>
                <a:latin typeface="Arial" panose="020B0604020202020204" pitchFamily="34" charset="0"/>
                <a:cs typeface="Arial" panose="020B0604020202020204" pitchFamily="34" charset="0"/>
              </a:rPr>
              <a:t>gốm</a:t>
            </a:r>
            <a:r>
              <a:rPr lang="en-US" sz="2000" b="1" dirty="0">
                <a:solidFill>
                  <a:schemeClr val="accent1">
                    <a:lumMod val="50000"/>
                  </a:schemeClr>
                </a:solidFill>
                <a:latin typeface="Arial" panose="020B0604020202020204" pitchFamily="34" charset="0"/>
                <a:cs typeface="Arial" panose="020B0604020202020204" pitchFamily="34" charset="0"/>
              </a:rPr>
              <a:t> </a:t>
            </a:r>
            <a:r>
              <a:rPr lang="en-US" sz="2000" b="1" dirty="0" err="1">
                <a:solidFill>
                  <a:schemeClr val="accent1">
                    <a:lumMod val="50000"/>
                  </a:schemeClr>
                </a:solidFill>
                <a:latin typeface="Arial" panose="020B0604020202020204" pitchFamily="34" charset="0"/>
                <a:cs typeface="Arial" panose="020B0604020202020204" pitchFamily="34" charset="0"/>
              </a:rPr>
              <a:t>sứ</a:t>
            </a:r>
            <a:endParaRPr lang="en-US" sz="2000" b="1" dirty="0">
              <a:solidFill>
                <a:schemeClr val="accent1">
                  <a:lumMod val="50000"/>
                </a:schemeClr>
              </a:solidFill>
              <a:latin typeface="Arial" panose="020B0604020202020204" pitchFamily="34" charset="0"/>
              <a:cs typeface="Arial" panose="020B0604020202020204" pitchFamily="34" charset="0"/>
            </a:endParaRP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A8700BCA-B241-F378-79B3-6CC35DAF2ED5}"/>
              </a:ext>
            </a:extLst>
          </p:cNvPr>
          <p:cNvSpPr txBox="1"/>
          <p:nvPr/>
        </p:nvSpPr>
        <p:spPr>
          <a:xfrm>
            <a:off x="579121" y="3700776"/>
            <a:ext cx="4165600" cy="400112"/>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70C0"/>
                </a:solidFill>
                <a:latin typeface="Arial"/>
              </a:rPr>
              <a:t> </a:t>
            </a:r>
            <a:r>
              <a:rPr lang="en-US" sz="2000" b="1" dirty="0" err="1">
                <a:solidFill>
                  <a:srgbClr val="0070C0"/>
                </a:solidFill>
                <a:latin typeface="Arial"/>
              </a:rPr>
              <a:t>Đối</a:t>
            </a:r>
            <a:r>
              <a:rPr lang="en-US" sz="2000" b="1" dirty="0">
                <a:solidFill>
                  <a:srgbClr val="0070C0"/>
                </a:solidFill>
                <a:latin typeface="Arial"/>
              </a:rPr>
              <a:t> t</a:t>
            </a:r>
            <a:r>
              <a:rPr lang="vi-VN" sz="2000" b="1" dirty="0">
                <a:solidFill>
                  <a:srgbClr val="0070C0"/>
                </a:solidFill>
                <a:latin typeface="Arial"/>
              </a:rPr>
              <a:t>ư</a:t>
            </a:r>
            <a:r>
              <a:rPr lang="en-US" sz="2000" b="1" dirty="0" err="1">
                <a:solidFill>
                  <a:srgbClr val="0070C0"/>
                </a:solidFill>
                <a:latin typeface="Arial"/>
              </a:rPr>
              <a:t>ợng</a:t>
            </a:r>
            <a:r>
              <a:rPr lang="en-US" sz="2000" b="1" dirty="0">
                <a:solidFill>
                  <a:srgbClr val="0070C0"/>
                </a:solidFill>
                <a:latin typeface="Arial"/>
              </a:rPr>
              <a:t>: </a:t>
            </a:r>
            <a:r>
              <a:rPr kumimoji="0" lang="en-US" sz="2000" b="1" i="0" u="none" strike="noStrike" kern="1200" cap="none" spc="0" normalizeH="0" baseline="0" noProof="0" dirty="0" err="1">
                <a:ln>
                  <a:noFill/>
                </a:ln>
                <a:solidFill>
                  <a:srgbClr val="0070C0"/>
                </a:solidFill>
                <a:effectLst/>
                <a:uLnTx/>
                <a:uFillTx/>
                <a:latin typeface="Arial"/>
                <a:ea typeface="+mn-ea"/>
                <a:cs typeface="+mn-cs"/>
              </a:rPr>
              <a:t>Cán</a:t>
            </a:r>
            <a:r>
              <a:rPr kumimoji="0" lang="en-US" sz="2000" b="1" i="0" u="none" strike="noStrike" kern="1200" cap="none" spc="0" normalizeH="0" noProof="0" dirty="0">
                <a:ln>
                  <a:noFill/>
                </a:ln>
                <a:solidFill>
                  <a:srgbClr val="0070C0"/>
                </a:solidFill>
                <a:effectLst/>
                <a:uLnTx/>
                <a:uFillTx/>
                <a:latin typeface="Arial"/>
                <a:ea typeface="+mn-ea"/>
                <a:cs typeface="+mn-cs"/>
              </a:rPr>
              <a:t> </a:t>
            </a:r>
            <a:r>
              <a:rPr kumimoji="0" lang="en-US" sz="2000" b="1" i="0" u="none" strike="noStrike" kern="1200" cap="none" spc="0" normalizeH="0" noProof="0" dirty="0" err="1">
                <a:ln>
                  <a:noFill/>
                </a:ln>
                <a:solidFill>
                  <a:srgbClr val="0070C0"/>
                </a:solidFill>
                <a:effectLst/>
                <a:uLnTx/>
                <a:uFillTx/>
                <a:latin typeface="Arial"/>
                <a:ea typeface="+mn-ea"/>
                <a:cs typeface="+mn-cs"/>
              </a:rPr>
              <a:t>bộ</a:t>
            </a:r>
            <a:r>
              <a:rPr kumimoji="0" lang="en-US" sz="2000" b="1" i="0" u="none" strike="noStrike" kern="1200" cap="none" spc="0" normalizeH="0" noProof="0" dirty="0">
                <a:ln>
                  <a:noFill/>
                </a:ln>
                <a:solidFill>
                  <a:srgbClr val="0070C0"/>
                </a:solidFill>
                <a:effectLst/>
                <a:uLnTx/>
                <a:uFillTx/>
                <a:latin typeface="Arial"/>
                <a:ea typeface="+mn-ea"/>
                <a:cs typeface="+mn-cs"/>
              </a:rPr>
              <a:t> </a:t>
            </a:r>
            <a:r>
              <a:rPr kumimoji="0" lang="en-US" sz="2000" b="1" i="0" u="none" strike="noStrike" kern="1200" cap="none" spc="0" normalizeH="0" noProof="0" dirty="0" err="1">
                <a:ln>
                  <a:noFill/>
                </a:ln>
                <a:solidFill>
                  <a:srgbClr val="0070C0"/>
                </a:solidFill>
                <a:effectLst/>
                <a:uLnTx/>
                <a:uFillTx/>
                <a:latin typeface="Arial"/>
                <a:ea typeface="+mn-ea"/>
                <a:cs typeface="+mn-cs"/>
              </a:rPr>
              <a:t>kỹ</a:t>
            </a:r>
            <a:r>
              <a:rPr kumimoji="0" lang="en-US" sz="2000" b="1" i="0" u="none" strike="noStrike" kern="1200" cap="none" spc="0" normalizeH="0" noProof="0" dirty="0">
                <a:ln>
                  <a:noFill/>
                </a:ln>
                <a:solidFill>
                  <a:srgbClr val="0070C0"/>
                </a:solidFill>
                <a:effectLst/>
                <a:uLnTx/>
                <a:uFillTx/>
                <a:latin typeface="Arial"/>
                <a:ea typeface="+mn-ea"/>
                <a:cs typeface="+mn-cs"/>
              </a:rPr>
              <a:t> </a:t>
            </a:r>
            <a:r>
              <a:rPr kumimoji="0" lang="en-US" sz="2000" b="1" i="0" u="none" strike="noStrike" kern="1200" cap="none" spc="0" normalizeH="0" noProof="0" dirty="0" err="1">
                <a:ln>
                  <a:noFill/>
                </a:ln>
                <a:solidFill>
                  <a:srgbClr val="0070C0"/>
                </a:solidFill>
                <a:effectLst/>
                <a:uLnTx/>
                <a:uFillTx/>
                <a:latin typeface="Arial"/>
                <a:ea typeface="+mn-ea"/>
                <a:cs typeface="+mn-cs"/>
              </a:rPr>
              <a:t>thuật</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endParaRPr>
          </a:p>
        </p:txBody>
      </p:sp>
      <p:sp>
        <p:nvSpPr>
          <p:cNvPr id="6" name="Google Shape;46;p15">
            <a:extLst>
              <a:ext uri="{FF2B5EF4-FFF2-40B4-BE49-F238E27FC236}">
                <a16:creationId xmlns:a16="http://schemas.microsoft.com/office/drawing/2014/main" id="{BE2AF1DF-5460-4372-AFE9-31C9823D72B4}"/>
              </a:ext>
            </a:extLst>
          </p:cNvPr>
          <p:cNvSpPr txBox="1">
            <a:spLocks/>
          </p:cNvSpPr>
          <p:nvPr/>
        </p:nvSpPr>
        <p:spPr>
          <a:xfrm>
            <a:off x="436432" y="3028151"/>
            <a:ext cx="11319136" cy="581967"/>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pPr lvl="0" algn="ctr">
              <a:buClr>
                <a:srgbClr val="000000"/>
              </a:buClr>
              <a:defRPr/>
            </a:pPr>
            <a:r>
              <a:rPr lang="en-US" sz="2800" b="1" kern="0" dirty="0">
                <a:solidFill>
                  <a:srgbClr val="87C6CC">
                    <a:lumMod val="50000"/>
                  </a:srgbClr>
                </a:solidFill>
                <a:latin typeface="Arial"/>
              </a:rPr>
              <a:t>KHÓA </a:t>
            </a:r>
            <a:r>
              <a:rPr lang="vi-VN" sz="2800" b="1" kern="0" dirty="0">
                <a:solidFill>
                  <a:srgbClr val="87C6CC">
                    <a:lumMod val="50000"/>
                  </a:srgbClr>
                </a:solidFill>
                <a:latin typeface="Arial"/>
              </a:rPr>
              <a:t>TẬP HUẤN DOANH NGHIỆP CÔNG NGHIỆP</a:t>
            </a:r>
            <a:endParaRPr kumimoji="0" lang="en-US"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
        <p:nvSpPr>
          <p:cNvPr id="5" name="Subtitle 2">
            <a:extLst>
              <a:ext uri="{FF2B5EF4-FFF2-40B4-BE49-F238E27FC236}">
                <a16:creationId xmlns:a16="http://schemas.microsoft.com/office/drawing/2014/main" id="{BC770A4D-30AE-9B28-8AAE-778B0207FA81}"/>
              </a:ext>
            </a:extLst>
          </p:cNvPr>
          <p:cNvSpPr>
            <a:spLocks noGrp="1"/>
          </p:cNvSpPr>
          <p:nvPr>
            <p:ph type="subTitle" idx="1" hasCustomPrompt="1"/>
          </p:nvPr>
        </p:nvSpPr>
        <p:spPr>
          <a:xfrm>
            <a:off x="838201" y="1926547"/>
            <a:ext cx="10515599" cy="792691"/>
          </a:xfrm>
        </p:spPr>
        <p:txBody>
          <a:bodyPr>
            <a:normAutofit fontScale="92500" lnSpcReduction="10000"/>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Tree>
    <p:extLst>
      <p:ext uri="{BB962C8B-B14F-4D97-AF65-F5344CB8AC3E}">
        <p14:creationId xmlns:p14="http://schemas.microsoft.com/office/powerpoint/2010/main" val="26266906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41C9C-8DB6-7098-39EA-081CFCEFE62C}"/>
              </a:ext>
            </a:extLst>
          </p:cNvPr>
          <p:cNvSpPr>
            <a:spLocks noGrp="1"/>
          </p:cNvSpPr>
          <p:nvPr>
            <p:ph type="title"/>
          </p:nvPr>
        </p:nvSpPr>
        <p:spPr>
          <a:xfrm>
            <a:off x="593999" y="1217128"/>
            <a:ext cx="11044189" cy="654051"/>
          </a:xfrm>
        </p:spPr>
        <p:txBody>
          <a:bodyPr>
            <a:noAutofit/>
          </a:bodyPr>
          <a:lstStyle/>
          <a:p>
            <a:pPr algn="ctr"/>
            <a:r>
              <a:rPr lang="en-US" sz="3200" dirty="0">
                <a:solidFill>
                  <a:schemeClr val="accent1">
                    <a:lumMod val="50000"/>
                  </a:schemeClr>
                </a:solidFill>
              </a:rPr>
              <a:t>GIẢI PHÁP TKNL TRONG SẢN XUẤT GẠCH</a:t>
            </a:r>
            <a:endParaRPr lang="en-US" sz="2933" dirty="0">
              <a:solidFill>
                <a:schemeClr val="accent1">
                  <a:lumMod val="50000"/>
                </a:schemeClr>
              </a:solidFill>
              <a:latin typeface="+mn-lt"/>
            </a:endParaRPr>
          </a:p>
        </p:txBody>
      </p:sp>
      <p:pic>
        <p:nvPicPr>
          <p:cNvPr id="4" name="Picture 3" descr="A picture containing ground, outdoor, building&#10;&#10;Description automatically generated">
            <a:extLst>
              <a:ext uri="{FF2B5EF4-FFF2-40B4-BE49-F238E27FC236}">
                <a16:creationId xmlns:a16="http://schemas.microsoft.com/office/drawing/2014/main" id="{677D16D1-2386-1BFC-13A3-6598A0E826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4000" y="2308375"/>
            <a:ext cx="2523793" cy="1884201"/>
          </a:xfrm>
          <a:prstGeom prst="rect">
            <a:avLst/>
          </a:prstGeom>
        </p:spPr>
      </p:pic>
      <p:pic>
        <p:nvPicPr>
          <p:cNvPr id="5" name="Picture 4">
            <a:extLst>
              <a:ext uri="{FF2B5EF4-FFF2-40B4-BE49-F238E27FC236}">
                <a16:creationId xmlns:a16="http://schemas.microsoft.com/office/drawing/2014/main" id="{EFCB29BF-FDB0-674F-691A-EF2CE8C850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3619" y="2308376"/>
            <a:ext cx="2723528" cy="1884201"/>
          </a:xfrm>
          <a:prstGeom prst="rect">
            <a:avLst/>
          </a:prstGeom>
        </p:spPr>
      </p:pic>
      <p:sp>
        <p:nvSpPr>
          <p:cNvPr id="7" name="TextBox 6">
            <a:extLst>
              <a:ext uri="{FF2B5EF4-FFF2-40B4-BE49-F238E27FC236}">
                <a16:creationId xmlns:a16="http://schemas.microsoft.com/office/drawing/2014/main" id="{050CBD88-B2FD-969C-B27C-F3841C4F1931}"/>
              </a:ext>
            </a:extLst>
          </p:cNvPr>
          <p:cNvSpPr txBox="1"/>
          <p:nvPr/>
        </p:nvSpPr>
        <p:spPr>
          <a:xfrm>
            <a:off x="1480484" y="4556993"/>
            <a:ext cx="3708400" cy="338554"/>
          </a:xfrm>
          <a:prstGeom prst="rect">
            <a:avLst/>
          </a:prstGeom>
          <a:noFill/>
        </p:spPr>
        <p:txBody>
          <a:bodyPr wrap="square">
            <a:spAutoFit/>
          </a:bodyPr>
          <a:lstStyle/>
          <a:p>
            <a:pPr algn="ctr"/>
            <a:r>
              <a:rPr lang="en-US" sz="1600" b="1" dirty="0"/>
              <a:t>lò </a:t>
            </a:r>
            <a:r>
              <a:rPr lang="en-US" sz="1600" b="1" dirty="0" err="1"/>
              <a:t>tuynel</a:t>
            </a:r>
            <a:r>
              <a:rPr lang="en-US" sz="1600" b="1" dirty="0"/>
              <a:t> mái phẳng di động</a:t>
            </a:r>
          </a:p>
        </p:txBody>
      </p:sp>
      <p:pic>
        <p:nvPicPr>
          <p:cNvPr id="8" name="Picture 7" descr="A model of a city&#10;&#10;Description automatically generated with medium confidence">
            <a:extLst>
              <a:ext uri="{FF2B5EF4-FFF2-40B4-BE49-F238E27FC236}">
                <a16:creationId xmlns:a16="http://schemas.microsoft.com/office/drawing/2014/main" id="{3A551688-3DD0-8A95-4409-F006E1556C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9161" y="2308376"/>
            <a:ext cx="5219028" cy="2865561"/>
          </a:xfrm>
          <a:prstGeom prst="rect">
            <a:avLst/>
          </a:prstGeom>
        </p:spPr>
      </p:pic>
      <p:sp>
        <p:nvSpPr>
          <p:cNvPr id="9" name="TextBox 8">
            <a:extLst>
              <a:ext uri="{FF2B5EF4-FFF2-40B4-BE49-F238E27FC236}">
                <a16:creationId xmlns:a16="http://schemas.microsoft.com/office/drawing/2014/main" id="{036BCF63-1B58-D6A8-3879-E6AC7BA21157}"/>
              </a:ext>
            </a:extLst>
          </p:cNvPr>
          <p:cNvSpPr txBox="1"/>
          <p:nvPr/>
        </p:nvSpPr>
        <p:spPr>
          <a:xfrm>
            <a:off x="7174473" y="5394275"/>
            <a:ext cx="3708400" cy="338554"/>
          </a:xfrm>
          <a:prstGeom prst="rect">
            <a:avLst/>
          </a:prstGeom>
          <a:noFill/>
        </p:spPr>
        <p:txBody>
          <a:bodyPr wrap="square">
            <a:spAutoFit/>
          </a:bodyPr>
          <a:lstStyle/>
          <a:p>
            <a:pPr algn="ctr"/>
            <a:r>
              <a:rPr lang="en-US" sz="1600" b="1" dirty="0"/>
              <a:t>lò </a:t>
            </a:r>
            <a:r>
              <a:rPr lang="en-US" sz="1600" b="1" dirty="0" err="1"/>
              <a:t>tuynel</a:t>
            </a:r>
            <a:r>
              <a:rPr lang="en-US" sz="1600" b="1" dirty="0"/>
              <a:t> di động</a:t>
            </a:r>
          </a:p>
        </p:txBody>
      </p:sp>
    </p:spTree>
    <p:extLst>
      <p:ext uri="{BB962C8B-B14F-4D97-AF65-F5344CB8AC3E}">
        <p14:creationId xmlns:p14="http://schemas.microsoft.com/office/powerpoint/2010/main" val="721160092"/>
      </p:ext>
    </p:extLst>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1B0D3-B1A3-EB63-FC8D-E29E012D0978}"/>
              </a:ext>
            </a:extLst>
          </p:cNvPr>
          <p:cNvSpPr>
            <a:spLocks noGrp="1"/>
          </p:cNvSpPr>
          <p:nvPr>
            <p:ph type="title"/>
          </p:nvPr>
        </p:nvSpPr>
        <p:spPr>
          <a:xfrm>
            <a:off x="374652" y="1149350"/>
            <a:ext cx="10524067" cy="654051"/>
          </a:xfrm>
        </p:spPr>
        <p:txBody>
          <a:bodyPr/>
          <a:lstStyle/>
          <a:p>
            <a:r>
              <a:rPr lang="en-US" dirty="0">
                <a:solidFill>
                  <a:schemeClr val="accent1">
                    <a:lumMod val="50000"/>
                  </a:schemeClr>
                </a:solidFill>
              </a:rPr>
              <a:t>GIẢI PHÁP TKNL TRONG SẢN XUẤT GẠCH</a:t>
            </a:r>
            <a:endParaRPr lang="en-US" dirty="0"/>
          </a:p>
        </p:txBody>
      </p:sp>
      <p:sp>
        <p:nvSpPr>
          <p:cNvPr id="4" name="Content Placeholder 3">
            <a:extLst>
              <a:ext uri="{FF2B5EF4-FFF2-40B4-BE49-F238E27FC236}">
                <a16:creationId xmlns:a16="http://schemas.microsoft.com/office/drawing/2014/main" id="{965BF707-D21C-5818-E745-341198DBD858}"/>
              </a:ext>
            </a:extLst>
          </p:cNvPr>
          <p:cNvSpPr>
            <a:spLocks noGrp="1"/>
          </p:cNvSpPr>
          <p:nvPr>
            <p:ph idx="4294967295"/>
          </p:nvPr>
        </p:nvSpPr>
        <p:spPr>
          <a:xfrm>
            <a:off x="609600" y="2121476"/>
            <a:ext cx="10972800" cy="3813883"/>
          </a:xfrm>
        </p:spPr>
        <p:txBody>
          <a:bodyPr>
            <a:normAutofit fontScale="92500"/>
          </a:bodyPr>
          <a:lstStyle/>
          <a:p>
            <a:r>
              <a:rPr lang="vi-VN" dirty="0">
                <a:latin typeface="Arial" panose="020B0604020202020204" pitchFamily="34" charset="0"/>
                <a:cs typeface="Arial" panose="020B0604020202020204" pitchFamily="34" charset="0"/>
              </a:rPr>
              <a:t>Sử dụng các công nghệ mới cho quá trình sản xuất bao gồm:</a:t>
            </a:r>
          </a:p>
          <a:p>
            <a:pPr lvl="1"/>
            <a:r>
              <a:rPr lang="vi-VN" dirty="0">
                <a:latin typeface="Arial" panose="020B0604020202020204" pitchFamily="34" charset="0"/>
                <a:cs typeface="Arial" panose="020B0604020202020204" pitchFamily="34" charset="0"/>
              </a:rPr>
              <a:t>Sử dụng robot để xếp gạch và dỡ gạch có thể giúp tối ưu hóa không khí động lực học trong lò nung và giảm sai lầm khi xếp gạch nhân công.
Sử dụng quá trình tạo hình gạch khô để tạo gạch đã khô so với quá trình ướt. Năng lượng được sử dụng để bay hơi nước có thể giảm đáng kể.
Cải tiến phương pháp sấy khô. Hiện nay, nhiều công ty gạch sử dụng sấy hiệu quả dưới mái nhà để sử dụng năng lượng mặt trời để sấy. Tuy nhiên, việc sắp xếp gạch không tốt có thể làm giảm hiệu quả của quá trình sấy vì nó có thể làm tăng Năng lượng sử dụng cho việc bay hơi nước cũng như giảm sản xuất của nhà máy. Cải thiện quy trình sấy có thể là một cơ hội tiết kiệm năng lượng. 
Sử dụng biến tần để điều khiển động cơ Quạt. Có nhiều lò nung Sử dụng van điều tiết để điều chỉnh luồng không khí dẫn đến tiêu thụ năng lượng cao. Sử dụng động cơ quạt có thể giảm tiêu thụ điện
Sẽ có thể tiết kiệm năng lượng đáng kể bằng cách kiểm tra và cải thiện cách nhiệt của các vị trí khác nhau của lò nung như mái nhà, ống khí thải hoặc ống dẫn động bằng khí nóng. </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4161291"/>
      </p:ext>
    </p:extLst>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40261" y="1712160"/>
            <a:ext cx="10911477" cy="1055200"/>
          </a:xfrm>
        </p:spPr>
        <p:txBody>
          <a:bodyPr>
            <a:normAutofit/>
          </a:bodyPr>
          <a:lstStyle/>
          <a:p>
            <a:pPr>
              <a:buNone/>
            </a:pPr>
            <a:r>
              <a:rPr lang="vi-VN" b="1" dirty="0">
                <a:latin typeface="Arial" panose="020B0604020202020204" pitchFamily="34" charset="0"/>
                <a:cs typeface="Arial" panose="020B0604020202020204" pitchFamily="34" charset="0"/>
              </a:rPr>
              <a:t>Kiểm tra các yếu tố ảnh hưởng đến hoạt động của lò nung</a:t>
            </a:r>
            <a:r>
              <a:rPr lang="en-US" b="1" dirty="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a:p>
            <a:r>
              <a:rPr lang="vi-VN" dirty="0">
                <a:latin typeface="Arial" panose="020B0604020202020204" pitchFamily="34" charset="0"/>
                <a:cs typeface="Arial" panose="020B0604020202020204" pitchFamily="34" charset="0"/>
              </a:rPr>
              <a:t>Các yếu tố dễ gây rò rỉ, Không được thiết kế và trang bị phù hợp. Rò rỉ giữa Xe goòng  gây thất thoát nhiệt qua đáy lò tuynel</a:t>
            </a:r>
            <a:endParaRPr lang="en-US" sz="20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B82EAA53-22E5-E350-10C3-D0788CCADEC9}"/>
              </a:ext>
            </a:extLst>
          </p:cNvPr>
          <p:cNvSpPr txBox="1">
            <a:spLocks/>
          </p:cNvSpPr>
          <p:nvPr/>
        </p:nvSpPr>
        <p:spPr>
          <a:xfrm>
            <a:off x="838199" y="1056196"/>
            <a:ext cx="10515600" cy="78295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200" dirty="0">
                <a:solidFill>
                  <a:schemeClr val="accent1">
                    <a:lumMod val="50000"/>
                  </a:schemeClr>
                </a:solidFill>
              </a:rPr>
              <a:t>GIẢI PHÁP TKNL TRONG SẢN XUẤT GẠCH</a:t>
            </a:r>
            <a:endParaRPr lang="en-US" sz="1800" kern="0" dirty="0">
              <a:solidFill>
                <a:schemeClr val="accent1">
                  <a:lumMod val="50000"/>
                </a:schemeClr>
              </a:solidFill>
            </a:endParaRPr>
          </a:p>
        </p:txBody>
      </p:sp>
      <p:pic>
        <p:nvPicPr>
          <p:cNvPr id="4" name="Picture 3"/>
          <p:cNvPicPr>
            <a:picLocks noChangeAspect="1"/>
          </p:cNvPicPr>
          <p:nvPr/>
        </p:nvPicPr>
        <p:blipFill>
          <a:blip r:embed="rId2"/>
          <a:stretch>
            <a:fillRect/>
          </a:stretch>
        </p:blipFill>
        <p:spPr>
          <a:xfrm>
            <a:off x="1365546" y="2926317"/>
            <a:ext cx="3024612" cy="2002893"/>
          </a:xfrm>
          <a:prstGeom prst="rect">
            <a:avLst/>
          </a:prstGeom>
        </p:spPr>
      </p:pic>
      <p:sp>
        <p:nvSpPr>
          <p:cNvPr id="6" name="TextBox 5">
            <a:extLst>
              <a:ext uri="{FF2B5EF4-FFF2-40B4-BE49-F238E27FC236}">
                <a16:creationId xmlns:a16="http://schemas.microsoft.com/office/drawing/2014/main" id="{BDA63D57-448E-5CD0-22E9-EEEB2BB3AB23}"/>
              </a:ext>
            </a:extLst>
          </p:cNvPr>
          <p:cNvSpPr txBox="1"/>
          <p:nvPr/>
        </p:nvSpPr>
        <p:spPr>
          <a:xfrm>
            <a:off x="1155988" y="5004288"/>
            <a:ext cx="3842039" cy="1350819"/>
          </a:xfrm>
          <a:prstGeom prst="rect">
            <a:avLst/>
          </a:prstGeom>
          <a:noFill/>
        </p:spPr>
        <p:txBody>
          <a:bodyPr wrap="square">
            <a:spAutoFit/>
          </a:bodyPr>
          <a:lstStyle/>
          <a:p>
            <a:pPr>
              <a:lnSpc>
                <a:spcPct val="115000"/>
              </a:lnSpc>
              <a:spcAft>
                <a:spcPts val="800"/>
              </a:spcAft>
              <a:buNone/>
            </a:pPr>
            <a:r>
              <a:rPr lang="vi-VN" kern="100" dirty="0">
                <a:latin typeface="Arial" panose="020B0604020202020204" pitchFamily="34" charset="0"/>
                <a:ea typeface="Aptos" panose="020B0004020202020204" pitchFamily="34" charset="0"/>
                <a:cs typeface="Times New Roman" panose="02020603050405020304" pitchFamily="18" charset="0"/>
              </a:rPr>
              <a:t>Các đệm tại các điểm tiếp xúc của xe đẩy cần được bịt kín 100%. Lớp gốm bên ngoài phải giữ được độ đàn hồi của nó.</a:t>
            </a:r>
            <a:endParaRPr lang="en-US" sz="1800" kern="100" dirty="0">
              <a:effectLst/>
              <a:latin typeface="Arial" panose="020B0604020202020204" pitchFamily="34" charset="0"/>
              <a:ea typeface="Aptos" panose="020B0004020202020204" pitchFamily="34" charset="0"/>
              <a:cs typeface="Times New Roman" panose="02020603050405020304" pitchFamily="18" charset="0"/>
            </a:endParaRPr>
          </a:p>
        </p:txBody>
      </p:sp>
      <p:pic>
        <p:nvPicPr>
          <p:cNvPr id="7" name="Picture 6"/>
          <p:cNvPicPr>
            <a:picLocks noChangeAspect="1"/>
          </p:cNvPicPr>
          <p:nvPr/>
        </p:nvPicPr>
        <p:blipFill>
          <a:blip r:embed="rId3"/>
          <a:stretch>
            <a:fillRect/>
          </a:stretch>
        </p:blipFill>
        <p:spPr>
          <a:xfrm>
            <a:off x="5738245" y="2583154"/>
            <a:ext cx="2238687" cy="3877216"/>
          </a:xfrm>
          <a:prstGeom prst="rect">
            <a:avLst/>
          </a:prstGeom>
        </p:spPr>
      </p:pic>
      <p:sp>
        <p:nvSpPr>
          <p:cNvPr id="9" name="TextBox 8">
            <a:extLst>
              <a:ext uri="{FF2B5EF4-FFF2-40B4-BE49-F238E27FC236}">
                <a16:creationId xmlns:a16="http://schemas.microsoft.com/office/drawing/2014/main" id="{8883D9DF-F833-63AE-E790-C479B4E59C3B}"/>
              </a:ext>
            </a:extLst>
          </p:cNvPr>
          <p:cNvSpPr txBox="1"/>
          <p:nvPr/>
        </p:nvSpPr>
        <p:spPr>
          <a:xfrm>
            <a:off x="7976932" y="2495115"/>
            <a:ext cx="947357" cy="3693319"/>
          </a:xfrm>
          <a:prstGeom prst="rect">
            <a:avLst/>
          </a:prstGeom>
          <a:noFill/>
        </p:spPr>
        <p:txBody>
          <a:bodyPr wrap="square">
            <a:spAutoFit/>
          </a:bodyPr>
          <a:lstStyle/>
          <a:p>
            <a:r>
              <a:rPr lang="en-US" dirty="0"/>
              <a:t>Giáp </a:t>
            </a:r>
            <a:r>
              <a:rPr lang="en-US" dirty="0" err="1"/>
              <a:t>thép</a:t>
            </a:r>
            <a:r>
              <a:rPr lang="en-US" dirty="0"/>
              <a:t> </a:t>
            </a:r>
            <a:r>
              <a:rPr lang="en-US" dirty="0" err="1"/>
              <a:t>của</a:t>
            </a:r>
            <a:r>
              <a:rPr lang="en-US" dirty="0"/>
              <a:t> toa </a:t>
            </a:r>
            <a:r>
              <a:rPr lang="en-US" dirty="0" err="1"/>
              <a:t>xe</a:t>
            </a:r>
            <a:r>
              <a:rPr lang="en-US" dirty="0"/>
              <a:t> </a:t>
            </a:r>
            <a:r>
              <a:rPr lang="en-US" dirty="0" err="1"/>
              <a:t>phải</a:t>
            </a:r>
            <a:r>
              <a:rPr lang="en-US" dirty="0"/>
              <a:t> </a:t>
            </a:r>
            <a:r>
              <a:rPr lang="en-US" dirty="0" err="1"/>
              <a:t>phẳng</a:t>
            </a:r>
            <a:r>
              <a:rPr lang="en-US" dirty="0"/>
              <a:t> </a:t>
            </a:r>
            <a:r>
              <a:rPr lang="en-US" dirty="0" err="1"/>
              <a:t>và</a:t>
            </a:r>
            <a:r>
              <a:rPr lang="en-US" dirty="0"/>
              <a:t> </a:t>
            </a:r>
            <a:r>
              <a:rPr lang="en-US" dirty="0" err="1"/>
              <a:t>gọn</a:t>
            </a:r>
            <a:r>
              <a:rPr lang="en-US" dirty="0"/>
              <a:t> </a:t>
            </a:r>
            <a:r>
              <a:rPr lang="en-US" dirty="0" err="1"/>
              <a:t>gàng</a:t>
            </a:r>
            <a:r>
              <a:rPr lang="en-US" dirty="0"/>
              <a:t> </a:t>
            </a:r>
            <a:r>
              <a:rPr lang="en-US" dirty="0" err="1"/>
              <a:t>tại</a:t>
            </a:r>
            <a:r>
              <a:rPr lang="en-US" dirty="0"/>
              <a:t> </a:t>
            </a:r>
            <a:r>
              <a:rPr lang="en-US" dirty="0" err="1"/>
              <a:t>các</a:t>
            </a:r>
            <a:r>
              <a:rPr lang="en-US" dirty="0"/>
              <a:t> </a:t>
            </a:r>
            <a:r>
              <a:rPr lang="en-US" dirty="0" err="1"/>
              <a:t>điểm</a:t>
            </a:r>
            <a:r>
              <a:rPr lang="en-US" dirty="0"/>
              <a:t> </a:t>
            </a:r>
            <a:r>
              <a:rPr lang="en-US" dirty="0" err="1"/>
              <a:t>va</a:t>
            </a:r>
            <a:r>
              <a:rPr lang="en-US" dirty="0"/>
              <a:t> </a:t>
            </a:r>
            <a:r>
              <a:rPr lang="en-US" dirty="0" err="1"/>
              <a:t>chạm</a:t>
            </a:r>
            <a:r>
              <a:rPr lang="en-US" dirty="0"/>
              <a:t> </a:t>
            </a:r>
            <a:r>
              <a:rPr lang="en-US" dirty="0" err="1"/>
              <a:t>của</a:t>
            </a:r>
            <a:r>
              <a:rPr lang="en-US" dirty="0"/>
              <a:t> toa </a:t>
            </a:r>
            <a:r>
              <a:rPr lang="en-US" dirty="0" err="1"/>
              <a:t>xe</a:t>
            </a:r>
            <a:r>
              <a:rPr lang="en-US" dirty="0"/>
              <a:t>.</a:t>
            </a:r>
            <a:endParaRPr lang="en-US" sz="1800" dirty="0"/>
          </a:p>
        </p:txBody>
      </p:sp>
      <p:pic>
        <p:nvPicPr>
          <p:cNvPr id="10" name="Picture 9"/>
          <p:cNvPicPr>
            <a:picLocks noChangeAspect="1"/>
          </p:cNvPicPr>
          <p:nvPr/>
        </p:nvPicPr>
        <p:blipFill>
          <a:blip r:embed="rId4"/>
          <a:stretch>
            <a:fillRect/>
          </a:stretch>
        </p:blipFill>
        <p:spPr>
          <a:xfrm>
            <a:off x="10092221" y="2578868"/>
            <a:ext cx="1468466" cy="1942894"/>
          </a:xfrm>
          <a:prstGeom prst="rect">
            <a:avLst/>
          </a:prstGeom>
        </p:spPr>
      </p:pic>
      <p:sp>
        <p:nvSpPr>
          <p:cNvPr id="14" name="TextBox 13">
            <a:extLst>
              <a:ext uri="{FF2B5EF4-FFF2-40B4-BE49-F238E27FC236}">
                <a16:creationId xmlns:a16="http://schemas.microsoft.com/office/drawing/2014/main" id="{2865E854-783B-2FC3-EF71-BD26F613FB40}"/>
              </a:ext>
            </a:extLst>
          </p:cNvPr>
          <p:cNvSpPr txBox="1"/>
          <p:nvPr/>
        </p:nvSpPr>
        <p:spPr>
          <a:xfrm>
            <a:off x="9920923" y="4604400"/>
            <a:ext cx="1971675" cy="923330"/>
          </a:xfrm>
          <a:prstGeom prst="rect">
            <a:avLst/>
          </a:prstGeom>
          <a:noFill/>
        </p:spPr>
        <p:txBody>
          <a:bodyPr wrap="square">
            <a:spAutoFit/>
          </a:bodyPr>
          <a:lstStyle/>
          <a:p>
            <a:r>
              <a:rPr lang="vi-VN"/>
              <a:t>Các vị trí bịt kín cát phải được lấp đầy bằng cát</a:t>
            </a:r>
            <a:endParaRPr lang="en-US" sz="1800" dirty="0"/>
          </a:p>
        </p:txBody>
      </p:sp>
    </p:spTree>
    <p:extLst>
      <p:ext uri="{BB962C8B-B14F-4D97-AF65-F5344CB8AC3E}">
        <p14:creationId xmlns:p14="http://schemas.microsoft.com/office/powerpoint/2010/main" val="1049956515"/>
      </p:ext>
    </p:extLst>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CD981CCA-2EC7-E6D9-0C9C-9EE8D5D2EC33}"/>
              </a:ext>
            </a:extLst>
          </p:cNvPr>
          <p:cNvSpPr>
            <a:spLocks noGrp="1"/>
          </p:cNvSpPr>
          <p:nvPr>
            <p:ph type="title"/>
          </p:nvPr>
        </p:nvSpPr>
        <p:spPr>
          <a:xfrm>
            <a:off x="0" y="1104682"/>
            <a:ext cx="12192000" cy="754222"/>
          </a:xfrm>
        </p:spPr>
        <p:txBody>
          <a:bodyPr>
            <a:normAutofit/>
          </a:bodyPr>
          <a:lstStyle/>
          <a:p>
            <a:pPr algn="ctr"/>
            <a:r>
              <a:rPr lang="en-US" sz="3200" dirty="0">
                <a:solidFill>
                  <a:schemeClr val="accent1">
                    <a:lumMod val="50000"/>
                  </a:schemeClr>
                </a:solidFill>
              </a:rPr>
              <a:t>GIẢI PHÁP TKNL TRONG SẢN XUẤT GẠCH</a:t>
            </a:r>
            <a:endParaRPr lang="en-US" sz="1800" dirty="0">
              <a:solidFill>
                <a:schemeClr val="accent1">
                  <a:lumMod val="50000"/>
                </a:schemeClr>
              </a:solidFill>
            </a:endParaRPr>
          </a:p>
        </p:txBody>
      </p:sp>
      <p:sp>
        <p:nvSpPr>
          <p:cNvPr id="3" name="Content Placeholder 2"/>
          <p:cNvSpPr>
            <a:spLocks noGrp="1"/>
          </p:cNvSpPr>
          <p:nvPr>
            <p:ph idx="4294967295"/>
          </p:nvPr>
        </p:nvSpPr>
        <p:spPr>
          <a:xfrm>
            <a:off x="476250" y="1966538"/>
            <a:ext cx="11106150" cy="4602163"/>
          </a:xfrm>
        </p:spPr>
        <p:txBody>
          <a:bodyPr>
            <a:noAutofit/>
          </a:bodyPr>
          <a:lstStyle/>
          <a:p>
            <a:pPr marL="139700" indent="0" algn="just">
              <a:buNone/>
            </a:pPr>
            <a:r>
              <a:rPr lang="en-US" b="1" dirty="0">
                <a:solidFill>
                  <a:srgbClr val="337177"/>
                </a:solidFill>
                <a:latin typeface="Arial" panose="020B0604020202020204" pitchFamily="34" charset="0"/>
                <a:cs typeface="Arial" panose="020B0604020202020204" pitchFamily="34" charset="0"/>
              </a:rPr>
              <a:t>Xe </a:t>
            </a:r>
            <a:r>
              <a:rPr lang="vi-VN" b="1" dirty="0">
                <a:solidFill>
                  <a:srgbClr val="337177"/>
                </a:solidFill>
                <a:latin typeface="Arial" panose="020B0604020202020204" pitchFamily="34" charset="0"/>
                <a:cs typeface="Arial" panose="020B0604020202020204" pitchFamily="34" charset="0"/>
              </a:rPr>
              <a:t>goòng </a:t>
            </a:r>
            <a:r>
              <a:rPr lang="en-US" b="1" dirty="0" err="1">
                <a:solidFill>
                  <a:srgbClr val="337177"/>
                </a:solidFill>
                <a:latin typeface="Arial" panose="020B0604020202020204" pitchFamily="34" charset="0"/>
                <a:cs typeface="Arial" panose="020B0604020202020204" pitchFamily="34" charset="0"/>
              </a:rPr>
              <a:t>nhẹ</a:t>
            </a:r>
            <a:r>
              <a:rPr lang="en-US" b="1" dirty="0">
                <a:solidFill>
                  <a:srgbClr val="337177"/>
                </a:solidFill>
                <a:latin typeface="Arial" panose="020B0604020202020204" pitchFamily="34" charset="0"/>
                <a:cs typeface="Arial" panose="020B0604020202020204" pitchFamily="34" charset="0"/>
              </a:rPr>
              <a:t>:</a:t>
            </a:r>
            <a:endParaRPr lang="en-US" dirty="0">
              <a:solidFill>
                <a:srgbClr val="337177"/>
              </a:solidFill>
              <a:latin typeface="Arial" panose="020B0604020202020204" pitchFamily="34" charset="0"/>
              <a:cs typeface="Arial" panose="020B0604020202020204" pitchFamily="34" charset="0"/>
            </a:endParaRPr>
          </a:p>
          <a:p>
            <a:pPr marL="139700" indent="0" algn="just">
              <a:buNone/>
            </a:pPr>
            <a:r>
              <a:rPr lang="vi-VN" dirty="0">
                <a:latin typeface="Arial" panose="020B0604020202020204" pitchFamily="34" charset="0"/>
                <a:cs typeface="Arial" panose="020B0604020202020204" pitchFamily="34" charset="0"/>
              </a:rPr>
              <a:t>Xe goòng ở Việt Nam thường có trọng lượng nặng do thi công với nhiều gạch chịu lửa nặng dẫn đến tích lũy nhiệt lớn trong xe khi chuyên chở gạch đi qua các vùng sấy, gia nhiệt, nung, làm nguội trong lò</a:t>
            </a:r>
            <a:r>
              <a:rPr lang="en-US" dirty="0">
                <a:latin typeface="Arial" panose="020B0604020202020204" pitchFamily="34" charset="0"/>
                <a:cs typeface="Arial" panose="020B0604020202020204" pitchFamily="34" charset="0"/>
              </a:rPr>
              <a:t>.</a:t>
            </a:r>
          </a:p>
          <a:p>
            <a:pPr marL="139700" indent="0" algn="just">
              <a:buNone/>
            </a:pPr>
            <a:r>
              <a:rPr lang="vi-VN" dirty="0">
                <a:latin typeface="Arial" panose="020B0604020202020204" pitchFamily="34" charset="0"/>
                <a:cs typeface="Arial" panose="020B0604020202020204" pitchFamily="34" charset="0"/>
              </a:rPr>
              <a:t>Khi Xe goòng  nặng, nó tích tụ một lượng nhiệt lớn, mất nhiều thời gian để nguội, điều này ảnh hưởng đến năng suất của công nhân chất gạch lên xe đồng thời làm tăng tổn thất nhiệt do lượng nhiệt tổn thất do tích lũy trên Xe goòng 
Do đó, có một cấu trúc Xe goòng  nhẹ giúp</a:t>
            </a:r>
            <a:r>
              <a:rPr lang="en-US" dirty="0">
                <a:latin typeface="Arial" panose="020B0604020202020204" pitchFamily="34" charset="0"/>
                <a:cs typeface="Arial" panose="020B0604020202020204" pitchFamily="34" charset="0"/>
              </a:rPr>
              <a:t>:</a:t>
            </a:r>
          </a:p>
          <a:p>
            <a:pPr algn="just"/>
            <a:r>
              <a:rPr lang="vi-VN" dirty="0">
                <a:latin typeface="Arial" panose="020B0604020202020204" pitchFamily="34" charset="0"/>
                <a:cs typeface="Arial" panose="020B0604020202020204" pitchFamily="34" charset="0"/>
              </a:rPr>
              <a:t>Hiệu quả năng lượng
Nâng cao năng suất lao động
Tăng cường điều kiện làm việc cho người lao động</a:t>
            </a:r>
            <a:r>
              <a:rPr lang="en-US" dirty="0">
                <a:latin typeface="Arial" panose="020B0604020202020204" pitchFamily="34" charset="0"/>
                <a:cs typeface="Arial" panose="020B0604020202020204" pitchFamily="34" charset="0"/>
              </a:rPr>
              <a:t>.</a:t>
            </a:r>
          </a:p>
          <a:p>
            <a:pPr algn="just"/>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059623"/>
      </p:ext>
    </p:extLst>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CD981CCA-2EC7-E6D9-0C9C-9EE8D5D2EC33}"/>
              </a:ext>
            </a:extLst>
          </p:cNvPr>
          <p:cNvSpPr>
            <a:spLocks noGrp="1"/>
          </p:cNvSpPr>
          <p:nvPr>
            <p:ph type="title"/>
          </p:nvPr>
        </p:nvSpPr>
        <p:spPr>
          <a:xfrm>
            <a:off x="0" y="1208591"/>
            <a:ext cx="12192000" cy="754222"/>
          </a:xfrm>
        </p:spPr>
        <p:txBody>
          <a:bodyPr>
            <a:normAutofit/>
          </a:bodyPr>
          <a:lstStyle/>
          <a:p>
            <a:pPr algn="ctr"/>
            <a:r>
              <a:rPr lang="en-US" sz="3200" dirty="0">
                <a:solidFill>
                  <a:schemeClr val="accent1">
                    <a:lumMod val="50000"/>
                  </a:schemeClr>
                </a:solidFill>
              </a:rPr>
              <a:t>GIẢI PHÁP TKNL TRONG SẢN XUẤT GẠCH</a:t>
            </a:r>
            <a:endParaRPr lang="en-US" sz="1800" dirty="0">
              <a:solidFill>
                <a:schemeClr val="accent1">
                  <a:lumMod val="50000"/>
                </a:schemeClr>
              </a:solidFill>
            </a:endParaRPr>
          </a:p>
        </p:txBody>
      </p:sp>
      <p:sp>
        <p:nvSpPr>
          <p:cNvPr id="3" name="Content Placeholder 2"/>
          <p:cNvSpPr>
            <a:spLocks noGrp="1"/>
          </p:cNvSpPr>
          <p:nvPr>
            <p:ph idx="4294967295"/>
          </p:nvPr>
        </p:nvSpPr>
        <p:spPr>
          <a:xfrm>
            <a:off x="590550" y="2096163"/>
            <a:ext cx="11010900" cy="4678363"/>
          </a:xfrm>
        </p:spPr>
        <p:txBody>
          <a:bodyPr>
            <a:noAutofit/>
          </a:bodyPr>
          <a:lstStyle/>
          <a:p>
            <a:pPr marL="0" indent="0" algn="just">
              <a:buNone/>
            </a:pPr>
            <a:r>
              <a:rPr lang="vi-VN" b="1" dirty="0">
                <a:solidFill>
                  <a:srgbClr val="337177"/>
                </a:solidFill>
                <a:latin typeface="Arial" panose="020B0604020202020204" pitchFamily="34" charset="0"/>
                <a:cs typeface="Arial" panose="020B0604020202020204" pitchFamily="34" charset="0"/>
              </a:rPr>
              <a:t>Giảm thất thoát nhiệt ra môi trường</a:t>
            </a:r>
            <a:r>
              <a:rPr lang="en-US" b="1" dirty="0">
                <a:solidFill>
                  <a:srgbClr val="337177"/>
                </a:solidFill>
                <a:latin typeface="Arial" panose="020B0604020202020204" pitchFamily="34" charset="0"/>
                <a:cs typeface="Arial" panose="020B0604020202020204" pitchFamily="34" charset="0"/>
              </a:rPr>
              <a:t>:</a:t>
            </a:r>
          </a:p>
          <a:p>
            <a:pPr marL="0" indent="0" algn="just">
              <a:buNone/>
            </a:pPr>
            <a:endParaRPr lang="en-US" b="1" dirty="0">
              <a:solidFill>
                <a:srgbClr val="FF0000"/>
              </a:solidFill>
              <a:latin typeface="Arial" panose="020B0604020202020204" pitchFamily="34" charset="0"/>
              <a:cs typeface="Arial" panose="020B0604020202020204" pitchFamily="34" charset="0"/>
            </a:endParaRPr>
          </a:p>
          <a:p>
            <a:pPr algn="just"/>
            <a:r>
              <a:rPr lang="vi-VN" dirty="0">
                <a:latin typeface="Arial" panose="020B0604020202020204" pitchFamily="34" charset="0"/>
                <a:cs typeface="Arial" panose="020B0604020202020204" pitchFamily="34" charset="0"/>
              </a:rPr>
              <a:t>Kết cấu thành lò và ống dẫn khí / khói từ buồng nung đến buồng sấy là những cấu trúc lớn tiếp xúc với nhiệt độ cao và tỏa nhiệt đáng kể.
Kết quả là chúng gây thất thoát nhiệt và ảnh hưởng tiêu cực đến điều kiện làm việc của người vận hành lò.
Nói chung, hầu hết các cơ sở đều áp dụng vật liệu cách nhiệt cho các cấu trúc nhiệt cao này; Tuy nhiên, nhiều khu vực vẫn bị mất nhiệt đáng kể.
Ngày nay, trên thị trường có rất nhiều vật liệu cách nhiệt.
Các cơ sở nên thực hiện cách nhiệt tốt hơn và đặt mục tiêu nhiệt độ bề mặt là 60°C cho các cấu trúc này để giảm thiểu bức xạ nhiệt vào môi trường làm việc</a:t>
            </a:r>
            <a:r>
              <a:rPr lang="en-US"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471066067"/>
      </p:ext>
    </p:extLst>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CD981CCA-2EC7-E6D9-0C9C-9EE8D5D2EC33}"/>
              </a:ext>
            </a:extLst>
          </p:cNvPr>
          <p:cNvSpPr>
            <a:spLocks noGrp="1"/>
          </p:cNvSpPr>
          <p:nvPr>
            <p:ph type="title"/>
          </p:nvPr>
        </p:nvSpPr>
        <p:spPr>
          <a:xfrm>
            <a:off x="0" y="1083901"/>
            <a:ext cx="12192000" cy="754222"/>
          </a:xfrm>
        </p:spPr>
        <p:txBody>
          <a:bodyPr>
            <a:normAutofit/>
          </a:bodyPr>
          <a:lstStyle/>
          <a:p>
            <a:pPr algn="ctr"/>
            <a:r>
              <a:rPr lang="en-US" sz="3200" dirty="0">
                <a:solidFill>
                  <a:schemeClr val="accent1">
                    <a:lumMod val="50000"/>
                  </a:schemeClr>
                </a:solidFill>
              </a:rPr>
              <a:t>GIẢI PHÁP TKNL TRONG SẢN XUẤT GẠCH</a:t>
            </a:r>
            <a:endParaRPr lang="en-US" sz="1800" dirty="0">
              <a:solidFill>
                <a:schemeClr val="accent1">
                  <a:lumMod val="50000"/>
                </a:schemeClr>
              </a:solidFill>
            </a:endParaRPr>
          </a:p>
        </p:txBody>
      </p:sp>
      <p:sp>
        <p:nvSpPr>
          <p:cNvPr id="3" name="Content Placeholder 2"/>
          <p:cNvSpPr>
            <a:spLocks noGrp="1"/>
          </p:cNvSpPr>
          <p:nvPr>
            <p:ph idx="4294967295"/>
          </p:nvPr>
        </p:nvSpPr>
        <p:spPr>
          <a:xfrm>
            <a:off x="477289" y="1838123"/>
            <a:ext cx="11064240" cy="4678363"/>
          </a:xfrm>
        </p:spPr>
        <p:txBody>
          <a:bodyPr>
            <a:normAutofit/>
          </a:bodyPr>
          <a:lstStyle/>
          <a:p>
            <a:pPr marL="0" indent="0" algn="just">
              <a:buNone/>
            </a:pPr>
            <a:r>
              <a:rPr lang="vi-VN" sz="2000" b="1" dirty="0">
                <a:solidFill>
                  <a:srgbClr val="337177"/>
                </a:solidFill>
                <a:latin typeface="Arial" panose="020B0604020202020204" pitchFamily="34" charset="0"/>
                <a:cs typeface="Arial" panose="020B0604020202020204" pitchFamily="34" charset="0"/>
              </a:rPr>
              <a:t>Cải tạo và điều chỉnh lưu lượng khí/khói trong hệ thống lò tuynel</a:t>
            </a:r>
            <a:r>
              <a:rPr lang="en-US" sz="2000" b="1" dirty="0">
                <a:solidFill>
                  <a:srgbClr val="337177"/>
                </a:solidFill>
                <a:latin typeface="Arial" panose="020B0604020202020204" pitchFamily="34" charset="0"/>
                <a:cs typeface="Arial" panose="020B0604020202020204" pitchFamily="34" charset="0"/>
              </a:rPr>
              <a:t>:</a:t>
            </a:r>
          </a:p>
          <a:p>
            <a:pPr algn="just"/>
            <a:r>
              <a:rPr lang="vi-VN" sz="2000" dirty="0">
                <a:latin typeface="Arial" panose="020B0604020202020204" pitchFamily="34" charset="0"/>
                <a:cs typeface="Arial" panose="020B0604020202020204" pitchFamily="34" charset="0"/>
              </a:rPr>
              <a:t>Cải tạo và điều chỉnh hệ thống dòng khí/khói trong lò nung và sấy là một nhiệm vụ đầy thách thức đòi hỏi nhà tư vấn hoặc người thực hiện phải có hiểu biết vững chắc về quy trình sấy và sử dụng nhiệt hiệu quả.
Đối với nhiều cơ sở sản xuất, điều này mang lại cơ hội đáng kể để tiết kiệm năng lượng.
Các hướng dẫn cơ bản sau đây có thể được sử dụng làm tài liệu tham khảo khi điều chỉnh hệ thống khí / khói cho lò nung và sấy khô</a:t>
            </a:r>
            <a:r>
              <a:rPr lang="en-US" sz="2000" dirty="0">
                <a:latin typeface="Arial" panose="020B0604020202020204" pitchFamily="34" charset="0"/>
                <a:cs typeface="Arial" panose="020B0604020202020204" pitchFamily="34" charset="0"/>
              </a:rPr>
              <a:t>:</a:t>
            </a:r>
          </a:p>
          <a:p>
            <a:pPr lvl="1" algn="just"/>
            <a:r>
              <a:rPr lang="vi-VN" sz="2000" dirty="0">
                <a:latin typeface="Arial" panose="020B0604020202020204" pitchFamily="34" charset="0"/>
                <a:cs typeface="Arial" panose="020B0604020202020204" pitchFamily="34" charset="0"/>
              </a:rPr>
              <a:t>Tỷ lệ điển hình giữa khối lượng khí thoát ra khỏi lò so với khối lượng gạch là 3 kg khí trên 1 kg gạch.
Ở Việt Nam, tỷ lệ này thường cao hơn một chút do sử dụng than làm nhiên liệu, nhưng không được vượt quá 4 kg khí trên 1 kg gạch</a:t>
            </a:r>
            <a:r>
              <a:rPr lang="en-US" sz="2000" dirty="0">
                <a:latin typeface="Arial" panose="020B0604020202020204" pitchFamily="34" charset="0"/>
                <a:cs typeface="Arial" panose="020B0604020202020204" pitchFamily="34" charset="0"/>
              </a:rPr>
              <a:t>.</a:t>
            </a:r>
          </a:p>
          <a:p>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1510946"/>
      </p:ext>
    </p:extLst>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CD981CCA-2EC7-E6D9-0C9C-9EE8D5D2EC33}"/>
              </a:ext>
            </a:extLst>
          </p:cNvPr>
          <p:cNvSpPr>
            <a:spLocks noGrp="1"/>
          </p:cNvSpPr>
          <p:nvPr>
            <p:ph type="title"/>
          </p:nvPr>
        </p:nvSpPr>
        <p:spPr>
          <a:xfrm>
            <a:off x="0" y="1239764"/>
            <a:ext cx="12192000" cy="754222"/>
          </a:xfrm>
        </p:spPr>
        <p:txBody>
          <a:bodyPr>
            <a:normAutofit/>
          </a:bodyPr>
          <a:lstStyle/>
          <a:p>
            <a:pPr algn="ctr"/>
            <a:r>
              <a:rPr lang="en-US" sz="3200" dirty="0">
                <a:solidFill>
                  <a:schemeClr val="accent1">
                    <a:lumMod val="50000"/>
                  </a:schemeClr>
                </a:solidFill>
              </a:rPr>
              <a:t>GIẢI PHÁP TKNL TRONG SẢN XUẤT GẠCH</a:t>
            </a:r>
            <a:endParaRPr lang="en-US" sz="1800" dirty="0">
              <a:solidFill>
                <a:schemeClr val="accent1">
                  <a:lumMod val="50000"/>
                </a:schemeClr>
              </a:solidFill>
            </a:endParaRPr>
          </a:p>
        </p:txBody>
      </p:sp>
      <p:sp>
        <p:nvSpPr>
          <p:cNvPr id="3" name="Content Placeholder 2"/>
          <p:cNvSpPr>
            <a:spLocks noGrp="1"/>
          </p:cNvSpPr>
          <p:nvPr>
            <p:ph idx="4294967295"/>
          </p:nvPr>
        </p:nvSpPr>
        <p:spPr>
          <a:xfrm>
            <a:off x="585470" y="1993986"/>
            <a:ext cx="11021060" cy="4351338"/>
          </a:xfrm>
        </p:spPr>
        <p:txBody>
          <a:bodyPr>
            <a:noAutofit/>
          </a:bodyPr>
          <a:lstStyle/>
          <a:p>
            <a:pPr marL="0" indent="0" algn="just">
              <a:lnSpc>
                <a:spcPct val="150000"/>
              </a:lnSpc>
              <a:buNone/>
            </a:pPr>
            <a:r>
              <a:rPr lang="vi-VN" sz="1800" b="1" dirty="0">
                <a:solidFill>
                  <a:srgbClr val="337177"/>
                </a:solidFill>
                <a:latin typeface="Arial" panose="020B0604020202020204" pitchFamily="34" charset="0"/>
                <a:cs typeface="Arial" panose="020B0604020202020204" pitchFamily="34" charset="0"/>
              </a:rPr>
              <a:t>Cải tạo và điều chỉnh lưu lượng khí/khói trong hệ thống lò tuynel</a:t>
            </a:r>
            <a:r>
              <a:rPr lang="en-US" sz="1800" b="1" dirty="0">
                <a:solidFill>
                  <a:srgbClr val="337177"/>
                </a:solidFill>
                <a:latin typeface="Arial" panose="020B0604020202020204" pitchFamily="34" charset="0"/>
                <a:cs typeface="Arial" panose="020B0604020202020204" pitchFamily="34" charset="0"/>
              </a:rPr>
              <a:t>:</a:t>
            </a:r>
          </a:p>
          <a:p>
            <a:pPr marL="342900" indent="-342900" algn="just">
              <a:lnSpc>
                <a:spcPct val="150000"/>
              </a:lnSpc>
            </a:pPr>
            <a:r>
              <a:rPr lang="vi-VN" sz="1800" dirty="0">
                <a:latin typeface="Arial" panose="020B0604020202020204" pitchFamily="34" charset="0"/>
                <a:cs typeface="Arial" panose="020B0604020202020204" pitchFamily="34" charset="0"/>
              </a:rPr>
              <a:t>Khí thải ra khỏi buồng sấy nên được kiểm soát bằng bộ biến tần để đảm bảo lượng không khí đi vào cân bằng với không khí đi ra, do đó ngăn không khí lạnh bên ngoài xâm nhập vào lò.
Cần tối ưu hóa lượng không khí nóng trích từ vùng làm nguội cho mục đích sấy. Không khí nóng sử dụng cho sấy chứa ít hơi nước hơn so với khói nên tăng được hiệu quả sấy. .
Nên sử dụng hệ thống làm mát nhanh để kéo dài thời gian làm mát khi gạch đi qua vùng biến đổi </a:t>
            </a:r>
            <a:r>
              <a:rPr lang="vi-VN" sz="1800" dirty="0" err="1">
                <a:latin typeface="Arial" panose="020B0604020202020204" pitchFamily="34" charset="0"/>
                <a:cs typeface="Arial" panose="020B0604020202020204" pitchFamily="34" charset="0"/>
              </a:rPr>
              <a:t>Quarz</a:t>
            </a:r>
            <a:r>
              <a:rPr lang="vi-VN" sz="1800" dirty="0">
                <a:latin typeface="Arial" panose="020B0604020202020204" pitchFamily="34" charset="0"/>
                <a:cs typeface="Arial" panose="020B0604020202020204" pitchFamily="34" charset="0"/>
              </a:rPr>
              <a:t>.
Điều quan trọng là phải điều chỉnh luồng không khí đúng cách trong quá trình làm mát nhanh để đảm bảo duy trì nhiệt độ làm mát cần thiết. Nhiều doanh nghiệp vận hành hệ thống này không đúng cách dẫn đến gạch giòn</a:t>
            </a:r>
            <a:r>
              <a:rPr lang="en-US" sz="1800" dirty="0">
                <a:latin typeface="Arial" panose="020B0604020202020204" pitchFamily="34" charset="0"/>
                <a:cs typeface="Arial" panose="020B0604020202020204" pitchFamily="34" charset="0"/>
              </a:rPr>
              <a:t>.</a:t>
            </a:r>
            <a:endParaRPr lang="en-US" sz="18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4675853"/>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53E3D-67B8-6EFE-780F-C0A31908EEF9}"/>
              </a:ext>
            </a:extLst>
          </p:cNvPr>
          <p:cNvSpPr>
            <a:spLocks noGrp="1"/>
          </p:cNvSpPr>
          <p:nvPr>
            <p:ph type="title"/>
          </p:nvPr>
        </p:nvSpPr>
        <p:spPr>
          <a:xfrm>
            <a:off x="753155" y="1315162"/>
            <a:ext cx="10524067" cy="654051"/>
          </a:xfrm>
        </p:spPr>
        <p:txBody>
          <a:bodyPr/>
          <a:lstStyle/>
          <a:p>
            <a:pPr algn="ctr"/>
            <a:r>
              <a:rPr lang="en-US" dirty="0">
                <a:solidFill>
                  <a:schemeClr val="accent1">
                    <a:lumMod val="50000"/>
                  </a:schemeClr>
                </a:solidFill>
                <a:latin typeface="+mn-lt"/>
              </a:rPr>
              <a:t>GIẢI PHÁP TKNL TRONG SẢN XUẤT GẠCH</a:t>
            </a:r>
            <a:endParaRPr lang="en-US" dirty="0">
              <a:latin typeface="+mn-lt"/>
            </a:endParaRPr>
          </a:p>
        </p:txBody>
      </p:sp>
      <p:sp>
        <p:nvSpPr>
          <p:cNvPr id="3" name="Content Placeholder 2">
            <a:extLst>
              <a:ext uri="{FF2B5EF4-FFF2-40B4-BE49-F238E27FC236}">
                <a16:creationId xmlns:a16="http://schemas.microsoft.com/office/drawing/2014/main" id="{7AAFE56D-3C0B-3435-EF47-898C6B864992}"/>
              </a:ext>
            </a:extLst>
          </p:cNvPr>
          <p:cNvSpPr>
            <a:spLocks noGrp="1"/>
          </p:cNvSpPr>
          <p:nvPr>
            <p:ph idx="4294967295"/>
          </p:nvPr>
        </p:nvSpPr>
        <p:spPr>
          <a:xfrm>
            <a:off x="609600" y="1969213"/>
            <a:ext cx="10972800" cy="4369242"/>
          </a:xfrm>
        </p:spPr>
        <p:txBody>
          <a:bodyPr>
            <a:noAutofit/>
          </a:bodyPr>
          <a:lstStyle/>
          <a:p>
            <a:pPr>
              <a:lnSpc>
                <a:spcPct val="150000"/>
              </a:lnSpc>
            </a:pPr>
            <a:r>
              <a:rPr lang="vi-VN" sz="1800" b="1" dirty="0">
                <a:latin typeface="Arial" panose="020B0604020202020204" pitchFamily="34" charset="0"/>
                <a:cs typeface="Arial" panose="020B0604020202020204" pitchFamily="34" charset="0"/>
              </a:rPr>
              <a:t>Thay thế gạch nung bằng gạch không nung</a:t>
            </a:r>
            <a:r>
              <a:rPr lang="vi-VN" sz="1800" dirty="0">
                <a:latin typeface="Arial" panose="020B0604020202020204" pitchFamily="34" charset="0"/>
                <a:cs typeface="Arial" panose="020B0604020202020204" pitchFamily="34" charset="0"/>
              </a:rPr>
              <a:t>. Gạch không nung giảm tiêu thụ năng lượng để sản xuất một khối lượng vật liệu xây dựng vì nó có thể tránh quá trình nung trong lò. </a:t>
            </a:r>
          </a:p>
          <a:p>
            <a:pPr>
              <a:lnSpc>
                <a:spcPct val="150000"/>
              </a:lnSpc>
            </a:pPr>
            <a:r>
              <a:rPr lang="vi-VN" sz="1800" dirty="0">
                <a:latin typeface="Arial" panose="020B0604020202020204" pitchFamily="34" charset="0"/>
                <a:cs typeface="Arial" panose="020B0604020202020204" pitchFamily="34" charset="0"/>
              </a:rPr>
              <a:t>Việc sản xuất gạch từ bê tông cốt liệu sẽ bao gồm trộn nguyên liệu thô (xi măng, cốt liệu như cát / sỏi, nước, phụ gia), nén đúc / rung, đóng rắn và bảo quản / vận chuyển. Ngành công nghiệp tiêu thụ năng lượng chủ yếu từ điện (cho máy trộn, nén rung) và nhiệt (để duy trì hơi nước), chiếm 20-40% chi phí sản xuất, với tiềm năng tiết kiệm 15-50% thông qua việc tối ưu hóa và tái chế vật liệu
Quy trình sản xuất gạch bê tông cốt liệu không nung cần tiết kiệm năng lượng, tập trung vào việc giảm tiêu thụ điện năng cho máy trộn và máy rung nén, cũng như tối ưu hóa tiến độ sản xuất. Trong các nhà máy lớn, đào tạo nhân viên vận hành hiệu quả, kết hợp với hệ thống tự động hóa (IoT) để giám sát năng lượng theo thời gian thực, giảm tiêu thụ điện từ 10-20% đối với rung nén</a:t>
            </a:r>
          </a:p>
          <a:p>
            <a:pPr>
              <a:lnSpc>
                <a:spcPct val="150000"/>
              </a:lnSpc>
            </a:pPr>
            <a:endParaRPr lang="vi-VN"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3689485"/>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ECE9BD1-36D3-7FAB-183F-D6C31157193D}"/>
              </a:ext>
            </a:extLst>
          </p:cNvPr>
          <p:cNvSpPr>
            <a:spLocks noGrp="1"/>
          </p:cNvSpPr>
          <p:nvPr>
            <p:ph type="title"/>
          </p:nvPr>
        </p:nvSpPr>
        <p:spPr>
          <a:xfrm>
            <a:off x="833966" y="1143576"/>
            <a:ext cx="10524067" cy="654051"/>
          </a:xfrm>
        </p:spPr>
        <p:txBody>
          <a:bodyPr/>
          <a:lstStyle/>
          <a:p>
            <a:pPr algn="ctr"/>
            <a:r>
              <a:rPr lang="en-US" dirty="0">
                <a:solidFill>
                  <a:schemeClr val="accent1">
                    <a:lumMod val="50000"/>
                  </a:schemeClr>
                </a:solidFill>
                <a:latin typeface="+mn-lt"/>
              </a:rPr>
              <a:t>GIẢI PHÁP TKNL TRONG SẢN XUẤT GẠCH</a:t>
            </a:r>
            <a:endParaRPr lang="en-US" dirty="0">
              <a:latin typeface="+mn-lt"/>
            </a:endParaRPr>
          </a:p>
        </p:txBody>
      </p:sp>
      <p:sp>
        <p:nvSpPr>
          <p:cNvPr id="3" name="Content Placeholder 2">
            <a:extLst>
              <a:ext uri="{FF2B5EF4-FFF2-40B4-BE49-F238E27FC236}">
                <a16:creationId xmlns:a16="http://schemas.microsoft.com/office/drawing/2014/main" id="{ABBFAC02-8010-7D07-9359-C3577D71E470}"/>
              </a:ext>
            </a:extLst>
          </p:cNvPr>
          <p:cNvSpPr>
            <a:spLocks noGrp="1"/>
          </p:cNvSpPr>
          <p:nvPr>
            <p:ph idx="4294967295"/>
          </p:nvPr>
        </p:nvSpPr>
        <p:spPr>
          <a:xfrm>
            <a:off x="609600" y="1797627"/>
            <a:ext cx="10972800" cy="4790210"/>
          </a:xfrm>
        </p:spPr>
        <p:txBody>
          <a:bodyPr>
            <a:normAutofit fontScale="92500"/>
          </a:bodyPr>
          <a:lstStyle/>
          <a:p>
            <a:r>
              <a:rPr lang="vi-VN" dirty="0">
                <a:latin typeface="Arial" panose="020B0604020202020204" pitchFamily="34" charset="0"/>
                <a:cs typeface="Arial" panose="020B0604020202020204" pitchFamily="34" charset="0"/>
              </a:rPr>
              <a:t>Sử dụng cốt liệu tái chế hoặc phụ gia xốp để giảm sử dụng năng lượng trong sản xuất và ứng dụng (chẳng hạn như cách nhiệt tốt hơn). Trong gạch bê tông cốt liệu, 20-50% RCA được sử dụng từ chất thải xây dựng để sản xuất gạch bền vững, giảm 20-40% năng lượng tổng thể. Gạch nhẹ với đá trân châu làm giảm năng lượng sưởi ấm / làm mát trong xây dựng từ 10-17%. Nguồn tro bay của nhà máy nhiệt điện cũng có thể được sử dụng để sản xuất gạch bê tông cốt liệu
Đối với bê tông khí chưng áp, năng lượng sử dụng bao gồm Điện: Chiếm 30-50% năng lượng, dùng để trộn, nghiền cát/tro bay, cắt, vận chuyển (băng tải, máy bơm). Nhiệt: Chiếm 50-70%, chủ yếu để bảo trì nồi hấp (hơi nước 180-200°C). Các giải pháp tiết kiệm năng lượng có thể giảm tổng năng lượng từ 15-40%, đặc biệt là trong vật liệu hấp tiệt trùng và trộn.
. Thu hồi nhiệt trong buồng chưng áp và hệ thống dưỡng hộ có thể là 10 - 20% nếu nhiệt từ nước ngưng tụ ở nhiệt độ cao có thể được thu hồi. Bình thường. Nước ngưng có thể được thu hồi ở áp suất cao ở 180oC.
Sử dụng máy trộn và nghiền hiệu quả cao (chẳng hạn như máy nghiền bi tiết kiệm năng lượng của Hess AAC hoặc Wehrhahn) để giảm thời gian nghiền cát / tro bay từ 2-3 giờ xuống còn 1-1,5 giờ, giảm tiêu thụ điện năng từ 15-20%. Việc áp dụng biến tần cho máy nghiền giúp tiết kiệm năng lượng cho quá trình nghiền khi điều chỉnh tốc độ máy nghiền bi. 
Sử dụng phụ gia tạo bọt hiệu quả cao (như HPMC - Hydroxypropyl Methylcellulose) để giảm lượng bột nhôm, giảm năng lượng trộn và đóng rắn từ 5-10%. Sử dụng tro bay giúp giảm nhu cầu sử dụng xi măng</a:t>
            </a:r>
            <a:r>
              <a:rPr lang="en-US" dirty="0">
                <a:latin typeface="Arial" panose="020B0604020202020204" pitchFamily="34" charset="0"/>
                <a:cs typeface="Arial" panose="020B0604020202020204" pitchFamily="34" charset="0"/>
              </a:rPr>
              <a:t>.</a:t>
            </a:r>
            <a:endParaRPr lang="vi-VN" dirty="0">
              <a:latin typeface="Arial" panose="020B0604020202020204" pitchFamily="34" charset="0"/>
              <a:cs typeface="Arial" panose="020B0604020202020204" pitchFamily="34" charset="0"/>
            </a:endParaRPr>
          </a:p>
          <a:p>
            <a:endParaRPr lang="vi-VN" dirty="0">
              <a:latin typeface="Arial" panose="020B0604020202020204" pitchFamily="34" charset="0"/>
              <a:cs typeface="Arial" panose="020B0604020202020204" pitchFamily="34" charset="0"/>
            </a:endParaRPr>
          </a:p>
          <a:p>
            <a:endParaRPr lang="vi-VN"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39942"/>
      </p:ext>
    </p:extLst>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0E108-5690-8943-19E8-1E888CF1084A}"/>
              </a:ext>
            </a:extLst>
          </p:cNvPr>
          <p:cNvSpPr>
            <a:spLocks noGrp="1"/>
          </p:cNvSpPr>
          <p:nvPr>
            <p:ph type="title"/>
          </p:nvPr>
        </p:nvSpPr>
        <p:spPr>
          <a:xfrm>
            <a:off x="0" y="1221599"/>
            <a:ext cx="12192000" cy="654051"/>
          </a:xfrm>
        </p:spPr>
        <p:txBody>
          <a:bodyPr/>
          <a:lstStyle/>
          <a:p>
            <a:pPr algn="ctr"/>
            <a:r>
              <a:rPr lang="vi-VN" dirty="0">
                <a:solidFill>
                  <a:schemeClr val="accent1">
                    <a:lumMod val="50000"/>
                  </a:schemeClr>
                </a:solidFill>
                <a:latin typeface="+mn-lt"/>
              </a:rPr>
              <a:t>SỬ DỤNG NĂNG LƯỢNG TRONG QUÁ TRÌNH SẢN XUẤT GỐM SỨ</a:t>
            </a:r>
            <a:endParaRPr lang="en-US"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AF5BD4E5-0F92-2C1A-230F-D5EF931E2FAA}"/>
              </a:ext>
            </a:extLst>
          </p:cNvPr>
          <p:cNvSpPr>
            <a:spLocks noGrp="1"/>
          </p:cNvSpPr>
          <p:nvPr>
            <p:ph idx="4294967295"/>
          </p:nvPr>
        </p:nvSpPr>
        <p:spPr>
          <a:xfrm>
            <a:off x="476250" y="1875650"/>
            <a:ext cx="11239499" cy="4772800"/>
          </a:xfrm>
        </p:spPr>
        <p:txBody>
          <a:bodyPr>
            <a:noAutofit/>
          </a:bodyPr>
          <a:lstStyle/>
          <a:p>
            <a:pPr algn="just">
              <a:lnSpc>
                <a:spcPct val="150000"/>
              </a:lnSpc>
            </a:pPr>
            <a:r>
              <a:rPr lang="vi-VN" sz="1800" dirty="0">
                <a:latin typeface="Arial" panose="020B0604020202020204" pitchFamily="34" charset="0"/>
                <a:cs typeface="Arial" panose="020B0604020202020204" pitchFamily="34" charset="0"/>
              </a:rPr>
              <a:t>Nhìn chung, các sản phẩm gốm sứ không phải gạch nung có yêu cầu cao hơn về thiết kế, hình dáng, đặc tính bề mặt.
Các công đoạn chế biến nguyên liệu và hình thành sản phẩm phức tạp hơn, đòi hỏi máy móc thiết bị tiên tiến hơn. Nguyên liệu thô thường có độ dẻo cao hơn, và các quy trình tạo hình đa dạng và chi tiết hơn. Do đó, mức tiêu thụ điện trong các công đoạn này có thể cao hơn, hoặc việc sản xuất có thể đòi hỏi lao động thủ công tỉ mỉ hơn, đặc biệt là trong trường hợp gốm sứ nghệ thuật và gia dụng.
Các công đoạn sấy và nung đòi hỏi độ chính xác cao hơn trong các đường cong sấy và nung. Ngoài ra, nhiên liệu được sử dụng phải tránh tạo ra bụi hoặc hắc ín, có thể làm hỏng bề mặt sản phẩm.
Nhiên liệu thường được sử dụng cho lò nung trong sản xuất gốm sứ là nhiên liệu khí, chẳng hạn như LPG, khí tự nhiên hoặc khí từ các quá trình khí hóa đã được lọc và làm mát đúng cách</a:t>
            </a:r>
            <a:r>
              <a:rPr lang="en-US" sz="18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141810224"/>
      </p:ext>
    </p:extLst>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0D2A-F037-9812-8F88-0F0067E854E2}"/>
              </a:ext>
            </a:extLst>
          </p:cNvPr>
          <p:cNvSpPr>
            <a:spLocks noGrp="1"/>
          </p:cNvSpPr>
          <p:nvPr>
            <p:ph type="title"/>
          </p:nvPr>
        </p:nvSpPr>
        <p:spPr>
          <a:xfrm>
            <a:off x="609600" y="1114626"/>
            <a:ext cx="10972800" cy="654051"/>
          </a:xfrm>
        </p:spPr>
        <p:txBody>
          <a:bodyPr/>
          <a:lstStyle/>
          <a:p>
            <a:pPr algn="ctr"/>
            <a:r>
              <a:rPr lang="en-US" sz="3200" dirty="0">
                <a:solidFill>
                  <a:schemeClr val="accent1">
                    <a:lumMod val="50000"/>
                  </a:schemeClr>
                </a:solidFill>
              </a:rPr>
              <a:t>NỘI DUNG</a:t>
            </a:r>
          </a:p>
        </p:txBody>
      </p:sp>
      <p:sp>
        <p:nvSpPr>
          <p:cNvPr id="3" name="Content Placeholder 2">
            <a:extLst>
              <a:ext uri="{FF2B5EF4-FFF2-40B4-BE49-F238E27FC236}">
                <a16:creationId xmlns:a16="http://schemas.microsoft.com/office/drawing/2014/main" id="{092C017E-8BC1-3E93-D193-75595B82E2F5}"/>
              </a:ext>
            </a:extLst>
          </p:cNvPr>
          <p:cNvSpPr>
            <a:spLocks noGrp="1"/>
          </p:cNvSpPr>
          <p:nvPr>
            <p:ph idx="4294967295"/>
          </p:nvPr>
        </p:nvSpPr>
        <p:spPr>
          <a:xfrm>
            <a:off x="609600" y="2015417"/>
            <a:ext cx="10972800" cy="3813883"/>
          </a:xfrm>
        </p:spPr>
        <p:txBody>
          <a:bodyPr/>
          <a:lstStyle/>
          <a:p>
            <a:pPr marL="596900" indent="-457200">
              <a:lnSpc>
                <a:spcPct val="150000"/>
              </a:lnSpc>
              <a:buSzPct val="100000"/>
              <a:buFont typeface="+mj-lt"/>
              <a:buAutoNum type="arabicPeriod"/>
            </a:pPr>
            <a:r>
              <a:rPr lang="vi-VN" b="1" dirty="0">
                <a:solidFill>
                  <a:schemeClr val="accent4">
                    <a:lumMod val="50000"/>
                  </a:schemeClr>
                </a:solidFill>
                <a:latin typeface="Arial" panose="020B0604020202020204" pitchFamily="34" charset="0"/>
                <a:cs typeface="Arial" panose="020B0604020202020204" pitchFamily="34" charset="0"/>
              </a:rPr>
              <a:t>ĐẶC ĐIỂM SỬ DỤNG NĂNG LƯỢNG TRONG SẢN XUẤT GẠCH VÀ GỐM.
ĐO HIỆU QUẢ NĂNG LƯỢNG BẰNG GẠCH VÀ GỐM.
CÁC CƠ HỘI TIẾT KIỆM NĂNG LƯỢNG KHÁC TRONG SẢN XUẤT GỐM SỨ</a:t>
            </a:r>
            <a:endParaRPr lang="en-US" b="1" dirty="0">
              <a:solidFill>
                <a:schemeClr val="accent4">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532956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C40E108-5690-8943-19E8-1E888CF1084A}"/>
              </a:ext>
            </a:extLst>
          </p:cNvPr>
          <p:cNvSpPr>
            <a:spLocks noGrp="1"/>
          </p:cNvSpPr>
          <p:nvPr>
            <p:ph type="title"/>
          </p:nvPr>
        </p:nvSpPr>
        <p:spPr>
          <a:xfrm>
            <a:off x="0" y="1100859"/>
            <a:ext cx="12192000" cy="654051"/>
          </a:xfrm>
        </p:spPr>
        <p:txBody>
          <a:bodyPr/>
          <a:lstStyle/>
          <a:p>
            <a:pPr algn="ctr"/>
            <a:r>
              <a:rPr lang="vi-VN" sz="2400" dirty="0">
                <a:solidFill>
                  <a:schemeClr val="accent1">
                    <a:lumMod val="50000"/>
                  </a:schemeClr>
                </a:solidFill>
                <a:latin typeface="+mn-lt"/>
              </a:rPr>
              <a:t>SỬ DỤNG NĂNG LƯỢNG TRONG CÁC LOẠI SẢN PHẨM GỐM SỨ KHÁC</a:t>
            </a:r>
            <a:endParaRPr lang="en-US" sz="24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A7C9B761-CCC8-5C91-06F0-2D30F6480D26}"/>
              </a:ext>
            </a:extLst>
          </p:cNvPr>
          <p:cNvSpPr>
            <a:spLocks noGrp="1"/>
          </p:cNvSpPr>
          <p:nvPr>
            <p:ph idx="4294967295"/>
          </p:nvPr>
        </p:nvSpPr>
        <p:spPr>
          <a:xfrm>
            <a:off x="462396" y="1588656"/>
            <a:ext cx="11106150" cy="4772800"/>
          </a:xfrm>
        </p:spPr>
        <p:txBody>
          <a:bodyPr>
            <a:noAutofit/>
          </a:bodyPr>
          <a:lstStyle/>
          <a:p>
            <a:pPr algn="just"/>
            <a:r>
              <a:rPr lang="vi-VN" sz="2200" b="1" dirty="0">
                <a:latin typeface="Arial" panose="020B0604020202020204" pitchFamily="34" charset="0"/>
                <a:cs typeface="Arial" panose="020B0604020202020204" pitchFamily="34" charset="0"/>
              </a:rPr>
              <a:t>Lò nung được sử dụng trong sản xuất gốm sứ bao gồm</a:t>
            </a:r>
            <a:r>
              <a:rPr lang="en-US" sz="2200" b="1" dirty="0">
                <a:latin typeface="Arial" panose="020B0604020202020204" pitchFamily="34" charset="0"/>
                <a:cs typeface="Arial" panose="020B0604020202020204" pitchFamily="34" charset="0"/>
              </a:rPr>
              <a:t>:</a:t>
            </a:r>
            <a:endParaRPr lang="en-US" sz="2200" dirty="0">
              <a:latin typeface="Arial" panose="020B0604020202020204" pitchFamily="34" charset="0"/>
              <a:cs typeface="Arial" panose="020B0604020202020204" pitchFamily="34" charset="0"/>
            </a:endParaRPr>
          </a:p>
          <a:p>
            <a:pPr lvl="1" algn="just"/>
            <a:r>
              <a:rPr lang="vi-VN" sz="2200" dirty="0">
                <a:latin typeface="Arial" panose="020B0604020202020204" pitchFamily="34" charset="0"/>
                <a:cs typeface="Arial" panose="020B0604020202020204" pitchFamily="34" charset="0"/>
              </a:rPr>
              <a:t>Các loại lò nung như lò vòm đốt trấu ở Đồng bằng sông Cửu Long, lò bậc thang đốt củi ở Bình Dương, lò đứng đốt than ở Bát Tràng và các làng gốm sứ truyền thống khác ở miền Bắc Việt Nam đã dần bị loại bỏ hoặc đang bị loại bỏ do ô nhiễm môi trường và tỷ lệ sản phẩm bị hỏng hoặc lỗi cao.
Lò con thoi sử dụng LPG và hoạt động theo chế độ hàng loạt ngày càng được các doanh nghiệp sản xuất gốm sứ áp dụng. Nhìn chung, sản xuất quy mô nhỏ ở các làng nghề truyền thống ở miền Bắc dựa vào các lò con thoi nhỏ với công suất từ 9 đến 18 m³. Trong khi đó, các doanh nghiệp trong khu vực Bình Dương vận hành lò con thoi công suất lớn lên đến 230 m³, cho phép sản xuất khối lượng lớn và giảm đáng kể suất tiêu hao nhiệt</a:t>
            </a:r>
            <a:r>
              <a:rPr lang="en-US" sz="22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59232332"/>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C40E108-5690-8943-19E8-1E888CF1084A}"/>
              </a:ext>
            </a:extLst>
          </p:cNvPr>
          <p:cNvSpPr>
            <a:spLocks noGrp="1"/>
          </p:cNvSpPr>
          <p:nvPr>
            <p:ph type="title"/>
          </p:nvPr>
        </p:nvSpPr>
        <p:spPr>
          <a:xfrm>
            <a:off x="0" y="1298286"/>
            <a:ext cx="12192000" cy="654051"/>
          </a:xfrm>
        </p:spPr>
        <p:txBody>
          <a:bodyPr/>
          <a:lstStyle/>
          <a:p>
            <a:pPr algn="ctr"/>
            <a:r>
              <a:rPr lang="vi-VN" sz="2400" dirty="0">
                <a:solidFill>
                  <a:schemeClr val="accent1">
                    <a:lumMod val="50000"/>
                  </a:schemeClr>
                </a:solidFill>
                <a:latin typeface="+mn-lt"/>
              </a:rPr>
              <a:t>SỬ DỤNG NĂNG LƯỢNG TRONG CÁC LOẠI SẢN PHẨM GỐM SỨ KHÁC</a:t>
            </a:r>
            <a:endParaRPr lang="en-US" sz="24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C8306295-E161-618C-0588-8B3CB253D5E9}"/>
              </a:ext>
            </a:extLst>
          </p:cNvPr>
          <p:cNvSpPr>
            <a:spLocks noGrp="1"/>
          </p:cNvSpPr>
          <p:nvPr>
            <p:ph idx="4294967295"/>
          </p:nvPr>
        </p:nvSpPr>
        <p:spPr>
          <a:xfrm>
            <a:off x="703118" y="2048740"/>
            <a:ext cx="10972800" cy="3813883"/>
          </a:xfrm>
        </p:spPr>
        <p:txBody>
          <a:bodyPr>
            <a:normAutofit fontScale="92500" lnSpcReduction="10000"/>
          </a:bodyPr>
          <a:lstStyle/>
          <a:p>
            <a:r>
              <a:rPr lang="vi-VN" sz="2200" b="1" dirty="0">
                <a:latin typeface="Arial" panose="020B0604020202020204" pitchFamily="34" charset="0"/>
                <a:cs typeface="Arial" panose="020B0604020202020204" pitchFamily="34" charset="0"/>
              </a:rPr>
              <a:t>Các loại lò nung được sử dụng trong sản xuất gốm sứ (tiếp theo</a:t>
            </a:r>
            <a:r>
              <a:rPr lang="en-US" sz="2200" b="1" dirty="0">
                <a:latin typeface="Arial" panose="020B0604020202020204" pitchFamily="34" charset="0"/>
                <a:cs typeface="Arial" panose="020B0604020202020204" pitchFamily="34" charset="0"/>
              </a:rPr>
              <a:t>)</a:t>
            </a:r>
            <a:r>
              <a:rPr lang="en-US" sz="2200" dirty="0">
                <a:latin typeface="Arial" panose="020B0604020202020204" pitchFamily="34" charset="0"/>
                <a:cs typeface="Arial" panose="020B0604020202020204" pitchFamily="34" charset="0"/>
              </a:rPr>
              <a:t>:</a:t>
            </a:r>
          </a:p>
          <a:p>
            <a:pPr lvl="1" algn="just"/>
            <a:r>
              <a:rPr lang="vi-VN" sz="2200" dirty="0">
                <a:latin typeface="Arial" panose="020B0604020202020204" pitchFamily="34" charset="0"/>
                <a:cs typeface="Arial" panose="020B0604020202020204" pitchFamily="34" charset="0"/>
              </a:rPr>
              <a:t>Các doanh nghiệp sản xuất các sản phẩm thiết bị vệ sinh (như chậu rửa, nhà vệ sinh,...) thường có khối lượng sản xuất lớn và ổn định, do đó thường sử dụng lò tuynel nung bằng LPG hoặc khí sản phẩm từ khí hóa than. Nhìn chung, các lò tuynel được sử dụng để nung gốm sứ vệ sinh có các toa lò được thiết kế bằng vật liệu nhẹ hơn nhiều so với các lò được sử dụng trong lò tuynel để sản xuất gạch. Tuy nhiên, sự thất thoát nhiệt đáng kể vẫn xảy ra thông qua phụ kiện sử dụng lò nung (như thanh kê, giá đỡ cho các sản phẩm) và chính các xe goòng. Vì nhiên liệu được sử dụng đắt tiền nên việc giảm thất thoát nhiệt có thể giúp tiết kiệm chi phí đáng kể.
Các nhà sản xuất gạch men tráng men thường sử dụng lò thanh lăn nung bằng LPG hoặc than khí hóa. Lò thanh lăn không sử dụng Xe goòng , giúp loại bỏ nguồn thất thoát nhiệt chính liên quan đến Xe goòng  và các phụ kiện như thanh kê, giá đỡ</a:t>
            </a:r>
            <a:r>
              <a:rPr lang="en-US" sz="22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923388111"/>
      </p:ext>
    </p:extLst>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57D98-C2CC-8033-4B16-BCBC8D868A06}"/>
              </a:ext>
            </a:extLst>
          </p:cNvPr>
          <p:cNvSpPr>
            <a:spLocks noGrp="1"/>
          </p:cNvSpPr>
          <p:nvPr>
            <p:ph type="title"/>
          </p:nvPr>
        </p:nvSpPr>
        <p:spPr>
          <a:xfrm>
            <a:off x="0" y="1241137"/>
            <a:ext cx="12192000" cy="654051"/>
          </a:xfrm>
        </p:spPr>
        <p:txBody>
          <a:bodyPr/>
          <a:lstStyle/>
          <a:p>
            <a:pPr algn="ctr"/>
            <a:r>
              <a:rPr lang="en-US" dirty="0">
                <a:solidFill>
                  <a:schemeClr val="accent1">
                    <a:lumMod val="50000"/>
                  </a:schemeClr>
                </a:solidFill>
              </a:rPr>
              <a:t>GIẢI PHÁP TKNL TRONG SẢN XUẤT GỐM SỨ</a:t>
            </a:r>
            <a:endParaRPr lang="en-US" sz="2600" dirty="0">
              <a:solidFill>
                <a:schemeClr val="accent1">
                  <a:lumMod val="50000"/>
                </a:schemeClr>
              </a:solidFill>
            </a:endParaRPr>
          </a:p>
        </p:txBody>
      </p:sp>
      <p:sp>
        <p:nvSpPr>
          <p:cNvPr id="3" name="Content Placeholder 2">
            <a:extLst>
              <a:ext uri="{FF2B5EF4-FFF2-40B4-BE49-F238E27FC236}">
                <a16:creationId xmlns:a16="http://schemas.microsoft.com/office/drawing/2014/main" id="{39807001-3432-A65B-A845-594426C191E0}"/>
              </a:ext>
            </a:extLst>
          </p:cNvPr>
          <p:cNvSpPr>
            <a:spLocks noGrp="1"/>
          </p:cNvSpPr>
          <p:nvPr>
            <p:ph idx="4294967295"/>
          </p:nvPr>
        </p:nvSpPr>
        <p:spPr>
          <a:xfrm>
            <a:off x="609600" y="1895188"/>
            <a:ext cx="10972800" cy="3813883"/>
          </a:xfrm>
        </p:spPr>
        <p:txBody>
          <a:bodyPr>
            <a:normAutofit lnSpcReduction="10000"/>
          </a:bodyPr>
          <a:lstStyle/>
          <a:p>
            <a:pPr algn="just"/>
            <a:r>
              <a:rPr lang="vi-VN" sz="2400" dirty="0">
                <a:latin typeface="Arial" panose="020B0604020202020204" pitchFamily="34" charset="0"/>
                <a:cs typeface="Arial" panose="020B0604020202020204" pitchFamily="34" charset="0"/>
              </a:rPr>
              <a:t>Việc điều tra kỹ lưỡng các cấu trúc thiết bị điện giúp tiết kiệm năng lượng đáng kể với việc sử dụng bộ biến tần cho quạt, máy bơm, các loại máy mài và băng tải.
Với việc sử dụng nhiều nguyên liệu đầu vào dưới dạng pha trộn trong các quy trình pha trộn khác nhau, lập bản đồ năng lượng mang lại cơ hội tuyệt vời cho việc quản lý tổng thể trong chuỗi để giảm thất thoát nguyên liệu và nâng cao hiệu quả sản xuất tổng thể.
Công đoạn sấy có nhiều phương pháp sấy đa dạng bao gồm sấy phun, buồng sấy theo mẻ, lò tuynel hoặc con lăn sử dụng nhiệt từ lò, mang lại khả năng tiết kiệm năng lượng lớn khi quá trình gia nhiệt cho từng công đoạn được nghiên cứu kỹ lưỡng và tối ưu hóa</a:t>
            </a:r>
            <a:r>
              <a:rPr lang="en-US" sz="24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781549111"/>
      </p:ext>
    </p:extLst>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0757D98-C2CC-8033-4B16-BCBC8D868A06}"/>
              </a:ext>
            </a:extLst>
          </p:cNvPr>
          <p:cNvSpPr>
            <a:spLocks noGrp="1"/>
          </p:cNvSpPr>
          <p:nvPr>
            <p:ph type="title"/>
          </p:nvPr>
        </p:nvSpPr>
        <p:spPr>
          <a:xfrm>
            <a:off x="0" y="1334655"/>
            <a:ext cx="12192000" cy="654051"/>
          </a:xfrm>
        </p:spPr>
        <p:txBody>
          <a:bodyPr/>
          <a:lstStyle/>
          <a:p>
            <a:pPr algn="ctr"/>
            <a:r>
              <a:rPr lang="en-US" sz="2400" dirty="0">
                <a:solidFill>
                  <a:schemeClr val="accent1">
                    <a:lumMod val="50000"/>
                  </a:schemeClr>
                </a:solidFill>
              </a:rPr>
              <a:t>GIẢI PHÁP TKNL TRONG SẢN XUẤT GỐM SỨ</a:t>
            </a:r>
            <a:endParaRPr lang="en-US" sz="26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C82D0A82-5CEA-4743-DEA5-261E2A2E493D}"/>
              </a:ext>
            </a:extLst>
          </p:cNvPr>
          <p:cNvSpPr>
            <a:spLocks noGrp="1"/>
          </p:cNvSpPr>
          <p:nvPr>
            <p:ph idx="4294967295"/>
          </p:nvPr>
        </p:nvSpPr>
        <p:spPr>
          <a:xfrm>
            <a:off x="609600" y="2131867"/>
            <a:ext cx="10972800" cy="3813883"/>
          </a:xfrm>
        </p:spPr>
        <p:txBody>
          <a:bodyPr>
            <a:normAutofit/>
          </a:bodyPr>
          <a:lstStyle/>
          <a:p>
            <a:pPr marL="139700" indent="0" algn="just">
              <a:buNone/>
            </a:pPr>
            <a:r>
              <a:rPr lang="vi-VN" sz="2400" dirty="0">
                <a:latin typeface="Arial" panose="020B0604020202020204" pitchFamily="34" charset="0"/>
                <a:cs typeface="Arial" panose="020B0604020202020204" pitchFamily="34" charset="0"/>
              </a:rPr>
              <a:t>Cũng như sản xuất gạch, phần lớn năng lượng sử dụng với chi phí năng lượng cao tập trung ở lò nung với các cơ hội tiết kiệm năng lượng sau</a:t>
            </a:r>
            <a:r>
              <a:rPr lang="en-US" sz="2400" dirty="0">
                <a:latin typeface="Arial" panose="020B0604020202020204" pitchFamily="34" charset="0"/>
                <a:cs typeface="Arial" panose="020B0604020202020204" pitchFamily="34" charset="0"/>
              </a:rPr>
              <a:t>:</a:t>
            </a:r>
          </a:p>
          <a:p>
            <a:pPr algn="just"/>
            <a:r>
              <a:rPr lang="vi-VN" sz="2400" dirty="0">
                <a:latin typeface="Arial" panose="020B0604020202020204" pitchFamily="34" charset="0"/>
                <a:cs typeface="Arial" panose="020B0604020202020204" pitchFamily="34" charset="0"/>
              </a:rPr>
              <a:t>Khảo sát, cân bằng năng lượng cho lò và nghiên cứu tổn thất nhiệt để giảm thất thoát nhiệt và tối ưu hóa quá trình nung. Các giải pháp cho lò gạch </a:t>
            </a:r>
            <a:r>
              <a:rPr lang="vi-VN" sz="2400" dirty="0" err="1">
                <a:latin typeface="Arial" panose="020B0604020202020204" pitchFamily="34" charset="0"/>
                <a:cs typeface="Arial" panose="020B0604020202020204" pitchFamily="34" charset="0"/>
              </a:rPr>
              <a:t>tuynel</a:t>
            </a:r>
            <a:r>
              <a:rPr lang="vi-VN" sz="2400" dirty="0">
                <a:latin typeface="Arial" panose="020B0604020202020204" pitchFamily="34" charset="0"/>
                <a:cs typeface="Arial" panose="020B0604020202020204" pitchFamily="34" charset="0"/>
              </a:rPr>
              <a:t> có thể được xem xét để ứng dụng thích hợp.
Nghiên cứu tối ưu hóa hệ thống khí hóa than.
Nghiên cứu sử dụng nhiệt để làm khô không khí trước khi đưa vào quá trình đốt khí tại vòi phun.
Nghiên cứu tận dụng nhiệt dư thừa từ lò để khí hóa LPG</a:t>
            </a:r>
            <a:r>
              <a:rPr lang="en-US" sz="24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56439132"/>
      </p:ext>
    </p:extLst>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0757D98-C2CC-8033-4B16-BCBC8D868A06}"/>
              </a:ext>
            </a:extLst>
          </p:cNvPr>
          <p:cNvSpPr>
            <a:spLocks noGrp="1"/>
          </p:cNvSpPr>
          <p:nvPr>
            <p:ph type="title"/>
          </p:nvPr>
        </p:nvSpPr>
        <p:spPr>
          <a:xfrm>
            <a:off x="0" y="1199573"/>
            <a:ext cx="12192000" cy="654051"/>
          </a:xfrm>
        </p:spPr>
        <p:txBody>
          <a:bodyPr/>
          <a:lstStyle/>
          <a:p>
            <a:pPr algn="ctr"/>
            <a:r>
              <a:rPr lang="en-US" sz="2400" dirty="0">
                <a:solidFill>
                  <a:schemeClr val="accent1">
                    <a:lumMod val="50000"/>
                  </a:schemeClr>
                </a:solidFill>
              </a:rPr>
              <a:t>GIẢI PHÁP TKNL TRONG SẢN XUẤT GỐM SỨ</a:t>
            </a:r>
            <a:endParaRPr lang="en-US" sz="26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F879D6A2-B68A-5742-E1BB-C5527AE1C477}"/>
              </a:ext>
            </a:extLst>
          </p:cNvPr>
          <p:cNvSpPr>
            <a:spLocks noGrp="1"/>
          </p:cNvSpPr>
          <p:nvPr>
            <p:ph idx="4294967295"/>
          </p:nvPr>
        </p:nvSpPr>
        <p:spPr>
          <a:xfrm>
            <a:off x="609600" y="1853624"/>
            <a:ext cx="10972800" cy="3813883"/>
          </a:xfrm>
        </p:spPr>
        <p:txBody>
          <a:bodyPr>
            <a:normAutofit lnSpcReduction="10000"/>
          </a:bodyPr>
          <a:lstStyle/>
          <a:p>
            <a:pPr algn="just"/>
            <a:r>
              <a:rPr lang="vi-VN" sz="1800" dirty="0">
                <a:latin typeface="Arial" panose="020B0604020202020204" pitchFamily="34" charset="0"/>
                <a:cs typeface="Arial" panose="020B0604020202020204" pitchFamily="34" charset="0"/>
              </a:rPr>
              <a:t>Đối với các doanh nghiệp sử dụng lò nung con thoi, khi kết thúc quá trình nung lò, nhiệt độ khí thải thường rất cao (300 – 600°C) và không thể sử dụng được. Nghiên cứu và xây dựng một lò sấy sử dụng nhiệt từ lò hoặc vận hành 2 hoặc nhiều lò được kết nối có thể giúp tận dụng nhiệt dư thừa từ lò trước đó để sấy khô hoặc sưởi ấm lò tiếp theo.
Vào những thời điểm điện rẻ hơn LPG, một số doanh nghiệp đã thiết kế hệ thống nâng nhiệt độ lò lên khoảng 700°C bằng điện và tăng nhiệt độ từ 700°C lên khoảng 1000 – 1100°C bằng LPG.
Trong sản xuất gạch lát và gốm sứ xây dựng, việc thu hồi nhiệt từ không khí làm mát lò để làm khô nguyên liệu thô hoặc làm nóng nước, có thể tiết kiệm 10-30% năng lượng tổng thể.
Sử dụng nhiệt thải để làm nóng trước không khí sấy hoặc tái sử dụng trong quá trình đúc, giảm năng lượng từ 15-25%.
Sử dụng thủy tinh tái chế trong sản xuất gốm để thay thế một phần đất sét có thể giảm năng lượng nung lên đến 50% so với gốm sứ làm từ đất sét, đặc biệt thích hợp cho gốm sứ gia dụng và kỹ thuật. Lý do là thủy tinh tái chế có nhiệt độ nung thấp hơn sẽ giúp giảm nhiệt độ nung cần thiết cho sản phẩm gốm sứ. </a:t>
            </a:r>
          </a:p>
          <a:p>
            <a:pPr algn="just"/>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219233"/>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F6006E-1EC6-7EB7-6645-4431CFF8660B}"/>
              </a:ext>
            </a:extLst>
          </p:cNvPr>
          <p:cNvSpPr>
            <a:spLocks noGrp="1"/>
          </p:cNvSpPr>
          <p:nvPr>
            <p:ph type="title"/>
          </p:nvPr>
        </p:nvSpPr>
        <p:spPr>
          <a:xfrm>
            <a:off x="833966" y="1066022"/>
            <a:ext cx="10524067" cy="654051"/>
          </a:xfrm>
        </p:spPr>
        <p:txBody>
          <a:bodyPr/>
          <a:lstStyle/>
          <a:p>
            <a:pPr algn="ctr"/>
            <a:r>
              <a:rPr lang="en-US" dirty="0">
                <a:solidFill>
                  <a:schemeClr val="accent1">
                    <a:lumMod val="50000"/>
                  </a:schemeClr>
                </a:solidFill>
                <a:latin typeface="+mn-lt"/>
              </a:rPr>
              <a:t>GIẢI PHÁP TKNL TRONG SẢN XUẤT GỐM SỨ</a:t>
            </a:r>
          </a:p>
        </p:txBody>
      </p:sp>
      <p:sp>
        <p:nvSpPr>
          <p:cNvPr id="3" name="Content Placeholder 2">
            <a:extLst>
              <a:ext uri="{FF2B5EF4-FFF2-40B4-BE49-F238E27FC236}">
                <a16:creationId xmlns:a16="http://schemas.microsoft.com/office/drawing/2014/main" id="{CEF93878-E36E-6929-7A06-4CB6DA791686}"/>
              </a:ext>
            </a:extLst>
          </p:cNvPr>
          <p:cNvSpPr>
            <a:spLocks noGrp="1"/>
          </p:cNvSpPr>
          <p:nvPr>
            <p:ph idx="4294967295"/>
          </p:nvPr>
        </p:nvSpPr>
        <p:spPr>
          <a:xfrm>
            <a:off x="609599" y="1720073"/>
            <a:ext cx="10972800" cy="4940500"/>
          </a:xfrm>
        </p:spPr>
        <p:txBody>
          <a:bodyPr>
            <a:noAutofit/>
          </a:bodyPr>
          <a:lstStyle/>
          <a:p>
            <a:pPr>
              <a:lnSpc>
                <a:spcPct val="170000"/>
              </a:lnSpc>
            </a:pPr>
            <a:r>
              <a:rPr lang="vi-VN" sz="1400" dirty="0">
                <a:latin typeface="Arial" panose="020B0604020202020204" pitchFamily="34" charset="0"/>
                <a:cs typeface="Arial" panose="020B0604020202020204" pitchFamily="34" charset="0"/>
              </a:rPr>
              <a:t>Thay đổi công thức vật liệu để giảm nhiệt độ nung, chẳng hạn như sử dụng phụ gia tái chế (tro bay, thủy tinh phế thải) trong gạch và gốm sứ xây dựng, </a:t>
            </a:r>
            <a:r>
              <a:rPr lang="vi-VN" sz="1400" b="1" dirty="0">
                <a:latin typeface="Arial" panose="020B0604020202020204" pitchFamily="34" charset="0"/>
                <a:cs typeface="Arial" panose="020B0604020202020204" pitchFamily="34" charset="0"/>
              </a:rPr>
              <a:t>giảm năng lượng nung từ 20-37%. </a:t>
            </a:r>
            <a:r>
              <a:rPr lang="vi-VN" sz="1400" dirty="0">
                <a:latin typeface="Arial" panose="020B0604020202020204" pitchFamily="34" charset="0"/>
                <a:cs typeface="Arial" panose="020B0604020202020204" pitchFamily="34" charset="0"/>
              </a:rPr>
              <a:t>Đối với gốm sứ kỹ thuật (chẳng hạn như gốm sứ điện tử hoặc y tế), sử dụng vật liệu tiên tiến như tấm đá granit có thể giảm tiêu thụ nước và </a:t>
            </a:r>
            <a:r>
              <a:rPr lang="vi-VN" sz="1400" b="1" dirty="0">
                <a:latin typeface="Arial" panose="020B0604020202020204" pitchFamily="34" charset="0"/>
                <a:cs typeface="Arial" panose="020B0604020202020204" pitchFamily="34" charset="0"/>
              </a:rPr>
              <a:t>năng lượng lên đến 50%</a:t>
            </a:r>
            <a:r>
              <a:rPr lang="vi-VN" sz="1400" dirty="0">
                <a:latin typeface="Arial" panose="020B0604020202020204" pitchFamily="34" charset="0"/>
                <a:cs typeface="Arial" panose="020B0604020202020204" pitchFamily="34" charset="0"/>
              </a:rPr>
              <a:t> so với đất sét truyền thống, đồng thời cải thiện tính chất kỹ thuật.
Sử dụng lò nung hiệu suất cao (chẳng hạn như lò con lăn với dầu nhiệt) để tối ưu hóa phân phối nhiệt trong các công đoạn lò và tận dụng lợi thế của quá trình sấy phun, </a:t>
            </a:r>
            <a:r>
              <a:rPr lang="vi-VN" sz="1400" b="1" dirty="0">
                <a:latin typeface="Arial" panose="020B0604020202020204" pitchFamily="34" charset="0"/>
                <a:cs typeface="Arial" panose="020B0604020202020204" pitchFamily="34" charset="0"/>
              </a:rPr>
              <a:t>giảm năng lượng từ 10-25% so với lò truyền thống</a:t>
            </a:r>
            <a:r>
              <a:rPr lang="vi-VN" sz="1400" dirty="0">
                <a:latin typeface="Arial" panose="020B0604020202020204" pitchFamily="34" charset="0"/>
                <a:cs typeface="Arial" panose="020B0604020202020204" pitchFamily="34" charset="0"/>
              </a:rPr>
              <a:t>.
Triển khai Hệ thống quản lý năng lượng (EMS) theo tiêu chuẩn ISO 50001, kết hợp AI để giám sát và tối ưu hóa mức tiêu thụ theo thời gian thực. Trong nhà máy lớn, </a:t>
            </a:r>
            <a:r>
              <a:rPr lang="vi-VN" sz="1400" b="1" dirty="0">
                <a:latin typeface="Arial" panose="020B0604020202020204" pitchFamily="34" charset="0"/>
                <a:cs typeface="Arial" panose="020B0604020202020204" pitchFamily="34" charset="0"/>
              </a:rPr>
              <a:t>điều này có thể tiết kiệm 15-20% mà không cần đầu tư lớn.</a:t>
            </a:r>
            <a:r>
              <a:rPr lang="vi-VN" sz="1400" dirty="0">
                <a:latin typeface="Arial" panose="020B0604020202020204" pitchFamily="34" charset="0"/>
                <a:cs typeface="Arial" panose="020B0604020202020204" pitchFamily="34" charset="0"/>
              </a:rPr>
              <a:t>
Ứng dụng năng lượng tái tạo và đồng phát Nhiệt điện cho các nhà máy. Hiện nay, một số nhà máy sử dụng công nghệ khí hóa sinh khối để tạo ra khí thay vì khí hóa than được cung cấp cho quá trình nung. Một quy trình đồng phát nhiệt điện với nhiên liệu khí đã được Ý nghiên cứu và áp dụng để tối ưu hóa việc sử dụng khí để vừa tạo ra điện vừa tạo nhiệt cho lò. Quá trình khí hóa sinh khối kết hợp đồng phát cũng có thể được áp dụng để mang lại hiệu quả cao cho việc tiết kiệm năng lượng. Nhà máy gốm sứ thường có diện tích lớn nên có nhiều cơ hội cho việc lắp đặt hệ thống điện mặt trời áp mái.</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1397154"/>
      </p:ext>
    </p:extLst>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43E14-FBDF-E754-5F10-710CC3D2FA0A}"/>
              </a:ext>
            </a:extLst>
          </p:cNvPr>
          <p:cNvSpPr>
            <a:spLocks noGrp="1"/>
          </p:cNvSpPr>
          <p:nvPr>
            <p:ph type="title"/>
          </p:nvPr>
        </p:nvSpPr>
        <p:spPr>
          <a:xfrm>
            <a:off x="833966" y="1158815"/>
            <a:ext cx="10524067" cy="654051"/>
          </a:xfrm>
        </p:spPr>
        <p:txBody>
          <a:bodyPr/>
          <a:lstStyle/>
          <a:p>
            <a:pPr algn="ctr"/>
            <a:r>
              <a:rPr lang="en-US" dirty="0">
                <a:solidFill>
                  <a:schemeClr val="accent1">
                    <a:lumMod val="50000"/>
                  </a:schemeClr>
                </a:solidFill>
                <a:latin typeface="+mn-lt"/>
              </a:rPr>
              <a:t>GIẢI PHÁP TKNL TRONG SẢN XUẤT GỐM SỨ</a:t>
            </a:r>
          </a:p>
        </p:txBody>
      </p:sp>
      <p:sp>
        <p:nvSpPr>
          <p:cNvPr id="3" name="Content Placeholder 2">
            <a:extLst>
              <a:ext uri="{FF2B5EF4-FFF2-40B4-BE49-F238E27FC236}">
                <a16:creationId xmlns:a16="http://schemas.microsoft.com/office/drawing/2014/main" id="{9634E721-EDFE-A31F-921D-56CB9905A2F6}"/>
              </a:ext>
            </a:extLst>
          </p:cNvPr>
          <p:cNvSpPr>
            <a:spLocks noGrp="1"/>
          </p:cNvSpPr>
          <p:nvPr>
            <p:ph idx="4294967295"/>
          </p:nvPr>
        </p:nvSpPr>
        <p:spPr>
          <a:xfrm>
            <a:off x="609599" y="1744977"/>
            <a:ext cx="10972800" cy="4376723"/>
          </a:xfrm>
        </p:spPr>
        <p:txBody>
          <a:bodyPr/>
          <a:lstStyle/>
          <a:p>
            <a:r>
              <a:rPr lang="vi-VN" dirty="0">
                <a:latin typeface="Arial" panose="020B0604020202020204" pitchFamily="34" charset="0"/>
                <a:cs typeface="Arial" panose="020B0604020202020204" pitchFamily="34" charset="0"/>
              </a:rPr>
              <a:t>Sử dụng AI và IoT để giám sát lò nung trong gạch xây dựng và gốm sứ, </a:t>
            </a:r>
            <a:r>
              <a:rPr lang="vi-VN" b="1" dirty="0">
                <a:latin typeface="Arial" panose="020B0604020202020204" pitchFamily="34" charset="0"/>
                <a:cs typeface="Arial" panose="020B0604020202020204" pitchFamily="34" charset="0"/>
              </a:rPr>
              <a:t>giảm lãng phí nhiệt lên đến 20%. </a:t>
            </a:r>
            <a:r>
              <a:rPr lang="vi-VN" dirty="0">
                <a:latin typeface="Arial" panose="020B0604020202020204" pitchFamily="34" charset="0"/>
                <a:cs typeface="Arial" panose="020B0604020202020204" pitchFamily="34" charset="0"/>
              </a:rPr>
              <a:t>Đối với gốm sứ kỹ thuật, công nghệ in 3D làm giảm vật liệu dư thừa và năng lượng ép phun
Triển khai hệ thống số hóa (Công nghiệp 4.0) để dự đoán bảo trì và tối ưu hóa dây chuyền sản xuất. Trong nhà máy lớn, điều này có </a:t>
            </a:r>
            <a:r>
              <a:rPr lang="vi-VN" b="1" dirty="0">
                <a:latin typeface="Arial" panose="020B0604020202020204" pitchFamily="34" charset="0"/>
                <a:cs typeface="Arial" panose="020B0604020202020204" pitchFamily="34" charset="0"/>
              </a:rPr>
              <a:t>thể tiết kiệm 10-20%, </a:t>
            </a:r>
            <a:r>
              <a:rPr lang="vi-VN" dirty="0">
                <a:latin typeface="Arial" panose="020B0604020202020204" pitchFamily="34" charset="0"/>
                <a:cs typeface="Arial" panose="020B0604020202020204" pitchFamily="34" charset="0"/>
              </a:rPr>
              <a:t>chi phí thấp hơn so với thay thế thiết bị
Ứng dụng lò tiết kiệm năng lượng điều khiển tự động bằng vật liệu cách nhiệt tiên tiến, tận dụng tối đa nhiệt thải với việc áp dụng dầu nạp nhiệt để giảm tiêu thụ </a:t>
            </a:r>
            <a:r>
              <a:rPr lang="vi-VN" b="1" dirty="0">
                <a:latin typeface="Arial" panose="020B0604020202020204" pitchFamily="34" charset="0"/>
                <a:cs typeface="Arial" panose="020B0604020202020204" pitchFamily="34" charset="0"/>
              </a:rPr>
              <a:t>từ 20-30%.</a:t>
            </a:r>
            <a:r>
              <a:rPr lang="vi-VN" dirty="0">
                <a:latin typeface="Arial" panose="020B0604020202020204" pitchFamily="34" charset="0"/>
                <a:cs typeface="Arial" panose="020B0604020202020204" pitchFamily="34" charset="0"/>
              </a:rPr>
              <a:t>
Tối ưu hóa nhiệt sử dụng trong các máy khí hóa than hiện có bằng cách tận dụng nhiệt dư thừa từ quá trình làm mát khí từ máy khí hóa để làm nóng không khí đầu vào, </a:t>
            </a:r>
            <a:r>
              <a:rPr lang="vi-VN" b="1" dirty="0">
                <a:latin typeface="Arial" panose="020B0604020202020204" pitchFamily="34" charset="0"/>
                <a:cs typeface="Arial" panose="020B0604020202020204" pitchFamily="34" charset="0"/>
              </a:rPr>
              <a:t>giúp tiết kiệm 5-10% </a:t>
            </a:r>
            <a:r>
              <a:rPr lang="vi-VN" dirty="0">
                <a:latin typeface="Arial" panose="020B0604020202020204" pitchFamily="34" charset="0"/>
                <a:cs typeface="Arial" panose="020B0604020202020204" pitchFamily="34" charset="0"/>
              </a:rPr>
              <a:t>nhiên liệu và tạo ra khí có nhiệt trị cao hơn.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3192496"/>
      </p:ext>
    </p:extLst>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B17A869B-B1D1-1F88-350E-AF70329D1B60}"/>
            </a:ext>
          </a:extLst>
        </p:cNvPr>
        <p:cNvGrpSpPr/>
        <p:nvPr/>
      </p:nvGrpSpPr>
      <p:grpSpPr>
        <a:xfrm>
          <a:off x="0" y="0"/>
          <a:ext cx="0" cy="0"/>
          <a:chOff x="0" y="0"/>
          <a:chExt cx="0" cy="0"/>
        </a:xfrm>
      </p:grpSpPr>
      <p:pic>
        <p:nvPicPr>
          <p:cNvPr id="364" name="Picture 363">
            <a:extLst>
              <a:ext uri="{FF2B5EF4-FFF2-40B4-BE49-F238E27FC236}">
                <a16:creationId xmlns:a16="http://schemas.microsoft.com/office/drawing/2014/main" id="{A7CB0342-BBA3-7114-7E77-5DCAE4BD03BD}"/>
              </a:ext>
            </a:extLst>
          </p:cNvPr>
          <p:cNvPicPr>
            <a:picLocks noChangeAspect="1"/>
          </p:cNvPicPr>
          <p:nvPr/>
        </p:nvPicPr>
        <p:blipFill>
          <a:blip r:embed="rId3"/>
          <a:stretch>
            <a:fillRect/>
          </a:stretch>
        </p:blipFill>
        <p:spPr>
          <a:xfrm>
            <a:off x="11188160" y="5996280"/>
            <a:ext cx="1000211" cy="861720"/>
          </a:xfrm>
          <a:prstGeom prst="rect">
            <a:avLst/>
          </a:prstGeom>
        </p:spPr>
      </p:pic>
      <p:sp>
        <p:nvSpPr>
          <p:cNvPr id="6" name="Google Shape;46;p15">
            <a:extLst>
              <a:ext uri="{FF2B5EF4-FFF2-40B4-BE49-F238E27FC236}">
                <a16:creationId xmlns:a16="http://schemas.microsoft.com/office/drawing/2014/main" id="{72148B66-155A-530B-DD4D-06FDD2E85D21}"/>
              </a:ext>
            </a:extLst>
          </p:cNvPr>
          <p:cNvSpPr txBox="1">
            <a:spLocks/>
          </p:cNvSpPr>
          <p:nvPr/>
        </p:nvSpPr>
        <p:spPr>
          <a:xfrm>
            <a:off x="436432" y="3028151"/>
            <a:ext cx="11319136" cy="581967"/>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pPr lvl="0" algn="ctr">
              <a:buClr>
                <a:srgbClr val="000000"/>
              </a:buClr>
              <a:defRPr/>
            </a:pPr>
            <a:r>
              <a:rPr lang="en-US" sz="4800" b="1" kern="0" dirty="0">
                <a:solidFill>
                  <a:srgbClr val="87C6CC">
                    <a:lumMod val="50000"/>
                  </a:srgbClr>
                </a:solidFill>
                <a:latin typeface="Arial"/>
              </a:rPr>
              <a:t>CẢM ƠN</a:t>
            </a:r>
            <a:endPar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3185639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0D2A-F037-9812-8F88-0F0067E854E2}"/>
              </a:ext>
            </a:extLst>
          </p:cNvPr>
          <p:cNvSpPr>
            <a:spLocks noGrp="1"/>
          </p:cNvSpPr>
          <p:nvPr>
            <p:ph type="title"/>
          </p:nvPr>
        </p:nvSpPr>
        <p:spPr>
          <a:xfrm>
            <a:off x="609600" y="1231076"/>
            <a:ext cx="10972800" cy="654051"/>
          </a:xfrm>
        </p:spPr>
        <p:txBody>
          <a:bodyPr/>
          <a:lstStyle/>
          <a:p>
            <a:pPr marL="0" lvl="3" algn="ctr"/>
            <a:r>
              <a:rPr lang="vi-VN" sz="3200" dirty="0">
                <a:solidFill>
                  <a:schemeClr val="accent1">
                    <a:lumMod val="50000"/>
                  </a:schemeClr>
                </a:solidFill>
                <a:latin typeface="+mn-lt"/>
                <a:cs typeface="Arial" panose="020B0604020202020204" pitchFamily="34" charset="0"/>
              </a:rPr>
              <a:t>1. NĂNG LƯỢNG TRONG SẢN XUẤT GẠCH (1)</a:t>
            </a:r>
          </a:p>
        </p:txBody>
      </p:sp>
      <p:sp>
        <p:nvSpPr>
          <p:cNvPr id="3" name="Content Placeholder 2">
            <a:extLst>
              <a:ext uri="{FF2B5EF4-FFF2-40B4-BE49-F238E27FC236}">
                <a16:creationId xmlns:a16="http://schemas.microsoft.com/office/drawing/2014/main" id="{092C017E-8BC1-3E93-D193-75595B82E2F5}"/>
              </a:ext>
            </a:extLst>
          </p:cNvPr>
          <p:cNvSpPr>
            <a:spLocks noGrp="1"/>
          </p:cNvSpPr>
          <p:nvPr>
            <p:ph idx="4294967295"/>
          </p:nvPr>
        </p:nvSpPr>
        <p:spPr>
          <a:xfrm>
            <a:off x="609600" y="2111086"/>
            <a:ext cx="10972800" cy="3813883"/>
          </a:xfrm>
        </p:spPr>
        <p:txBody>
          <a:bodyPr>
            <a:normAutofit lnSpcReduction="10000"/>
          </a:bodyPr>
          <a:lstStyle/>
          <a:p>
            <a:pPr marL="139700" indent="0" algn="just">
              <a:lnSpc>
                <a:spcPct val="150000"/>
              </a:lnSpc>
              <a:buNone/>
            </a:pPr>
            <a:r>
              <a:rPr lang="vi-VN" dirty="0">
                <a:latin typeface="Arial" panose="020B0604020202020204" pitchFamily="34" charset="0"/>
                <a:cs typeface="Arial" panose="020B0604020202020204" pitchFamily="34" charset="0"/>
              </a:rPr>
              <a:t>Gạch nung là một loại sản phẩm gốm thô được sử dụng trong xây dựng. Năng lượng chính được sử dụng bao gồm</a:t>
            </a:r>
            <a:endParaRPr lang="en-US" dirty="0">
              <a:latin typeface="Arial" panose="020B0604020202020204" pitchFamily="34" charset="0"/>
              <a:cs typeface="Arial" panose="020B0604020202020204" pitchFamily="34" charset="0"/>
            </a:endParaRPr>
          </a:p>
          <a:p>
            <a:pPr algn="just">
              <a:lnSpc>
                <a:spcPct val="150000"/>
              </a:lnSpc>
            </a:pPr>
            <a:r>
              <a:rPr lang="vi-VN" dirty="0">
                <a:latin typeface="Arial" panose="020B0604020202020204" pitchFamily="34" charset="0"/>
                <a:cs typeface="Arial" panose="020B0604020202020204" pitchFamily="34" charset="0"/>
              </a:rPr>
              <a:t>Điện được sử dụng cho các máy móc trong dây chuyền chế biến định hình, quạt, thiết bị đầu vào và đầu ra bằng gạch trong lò.
Nhiên liệu, chủ yếu là than, được sử dụng trong quá trình nung gạch. Tại Việt Nam, than thường được trộn với đất trong quá trình chế biến tạo hình và một phần được rắc bên ngoài để điều chỉnh nhiệt độ ở vùng nung chính trong lò.
Các loại lò chính được sử dụng ngày nay bao gồm lò vòng, lò tuynel, lò tuynel di chuyển và lò tuynel di chuyển trần phẳng.</a:t>
            </a:r>
          </a:p>
        </p:txBody>
      </p:sp>
    </p:spTree>
    <p:extLst>
      <p:ext uri="{BB962C8B-B14F-4D97-AF65-F5344CB8AC3E}">
        <p14:creationId xmlns:p14="http://schemas.microsoft.com/office/powerpoint/2010/main" val="4218077447"/>
      </p:ext>
    </p:extLst>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5F10D2A-F037-9812-8F88-0F0067E854E2}"/>
              </a:ext>
            </a:extLst>
          </p:cNvPr>
          <p:cNvSpPr>
            <a:spLocks noGrp="1"/>
          </p:cNvSpPr>
          <p:nvPr>
            <p:ph type="title"/>
          </p:nvPr>
        </p:nvSpPr>
        <p:spPr>
          <a:xfrm>
            <a:off x="609600" y="1247095"/>
            <a:ext cx="10972800" cy="654051"/>
          </a:xfrm>
        </p:spPr>
        <p:txBody>
          <a:bodyPr/>
          <a:lstStyle/>
          <a:p>
            <a:pPr marL="0" lvl="3" algn="ctr"/>
            <a:r>
              <a:rPr lang="vi-VN" sz="3200" dirty="0">
                <a:solidFill>
                  <a:schemeClr val="accent1">
                    <a:lumMod val="50000"/>
                  </a:schemeClr>
                </a:solidFill>
                <a:latin typeface="+mn-lt"/>
                <a:cs typeface="Arial" panose="020B0604020202020204" pitchFamily="34" charset="0"/>
              </a:rPr>
              <a:t>1. NĂNG LƯỢNG TRONG SẢN XUẤT GẠCH (2)</a:t>
            </a:r>
          </a:p>
        </p:txBody>
      </p:sp>
      <p:sp>
        <p:nvSpPr>
          <p:cNvPr id="3" name="Content Placeholder 2">
            <a:extLst>
              <a:ext uri="{FF2B5EF4-FFF2-40B4-BE49-F238E27FC236}">
                <a16:creationId xmlns:a16="http://schemas.microsoft.com/office/drawing/2014/main" id="{58D0C8B4-FAB9-463A-48B8-757FB779EEDB}"/>
              </a:ext>
            </a:extLst>
          </p:cNvPr>
          <p:cNvSpPr>
            <a:spLocks noGrp="1"/>
          </p:cNvSpPr>
          <p:nvPr>
            <p:ph idx="4294967295"/>
          </p:nvPr>
        </p:nvSpPr>
        <p:spPr>
          <a:xfrm>
            <a:off x="609600" y="1890077"/>
            <a:ext cx="10972800" cy="4967923"/>
          </a:xfrm>
        </p:spPr>
        <p:txBody>
          <a:bodyPr>
            <a:noAutofit/>
          </a:bodyPr>
          <a:lstStyle/>
          <a:p>
            <a:pPr marL="139700" indent="0" algn="just">
              <a:buNone/>
            </a:pPr>
            <a:r>
              <a:rPr lang="en-US" dirty="0">
                <a:latin typeface="Arial" panose="020B0604020202020204" pitchFamily="34" charset="0"/>
                <a:cs typeface="Arial" panose="020B0604020202020204" pitchFamily="34" charset="0"/>
              </a:rPr>
              <a:t>Các công đoạn trong quá trình nung lò gạch bao gồm:</a:t>
            </a:r>
          </a:p>
          <a:p>
            <a:pPr algn="just"/>
            <a:r>
              <a:rPr lang="vi-VN" dirty="0">
                <a:latin typeface="Arial" panose="020B0604020202020204" pitchFamily="34" charset="0"/>
                <a:cs typeface="Arial" panose="020B0604020202020204" pitchFamily="34" charset="0"/>
              </a:rPr>
              <a:t>Giai đoạn sấy. Sau khi được xử lý và tạo hình, gạch thô có thể phơi nắng, sấy khô trong lò, khi đưa vào lò, gạch thô được sấy khô ở nhiệt độ gia nhiệt thấp. Tốc độ sấy được điều chỉnh phù hợp để tránh nứt và vỡ sản phẩm trong quá trình sấy. Nói chung, công đoạn sấy có thể làm tăng nhiệt độ gạch lên 120°C.
Giai đoạn gia nhiệt. Điều này được thực hiện bằng cách tăng dần nhiệt độ gạch; lúc này, một số thành phần hữu cơ có thể được giải phóng, nhiệt độ được nâng lên khoảng 500 °C và độ ẩm kết tinh có thể được giải phóng.
Giai đoạn nung. Điều này được thực hiện bằng cách tăng nhiệt độ gạch lên nhiệt độ của khối, với sự thay đổi pha của đất thành dạng gốm. Tùy thuộc vào chất lượng đất, nhu cầu cụ thể của thị trường về màu gạch mà nhiệt độ này có thể từ 800 – 1000°C.
Giai đoạn làm nguội. Được thực hiện bằng cách làm nguội gạch dần dần với tốc độ thích hợp để tránh gạch bị nứt đột ngột</a:t>
            </a:r>
            <a:r>
              <a:rPr lang="en-US"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419294828"/>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15641A8-4A31-25D0-57FC-EFFE5AAB2516}"/>
              </a:ext>
            </a:extLst>
          </p:cNvPr>
          <p:cNvSpPr/>
          <p:nvPr/>
        </p:nvSpPr>
        <p:spPr>
          <a:xfrm>
            <a:off x="10276609" y="543107"/>
            <a:ext cx="696191" cy="540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75F10D2A-F037-9812-8F88-0F0067E854E2}"/>
              </a:ext>
            </a:extLst>
          </p:cNvPr>
          <p:cNvSpPr>
            <a:spLocks noGrp="1"/>
          </p:cNvSpPr>
          <p:nvPr>
            <p:ph type="title"/>
          </p:nvPr>
        </p:nvSpPr>
        <p:spPr>
          <a:xfrm>
            <a:off x="526210" y="1717064"/>
            <a:ext cx="10972800" cy="654051"/>
          </a:xfrm>
        </p:spPr>
        <p:txBody>
          <a:bodyPr/>
          <a:lstStyle/>
          <a:p>
            <a:pPr marL="0" lvl="3"/>
            <a:r>
              <a:rPr lang="vi-VN" sz="2000" dirty="0">
                <a:solidFill>
                  <a:schemeClr val="accent1">
                    <a:lumMod val="50000"/>
                  </a:schemeClr>
                </a:solidFill>
                <a:latin typeface="+mn-lt"/>
                <a:cs typeface="Arial" panose="020B0604020202020204" pitchFamily="34" charset="0"/>
              </a:rPr>
              <a:t>Đường cong nung mô tả tiến trình của quá trình nung gạch</a:t>
            </a:r>
          </a:p>
        </p:txBody>
      </p:sp>
      <p:sp>
        <p:nvSpPr>
          <p:cNvPr id="16" name="Title 1">
            <a:extLst>
              <a:ext uri="{FF2B5EF4-FFF2-40B4-BE49-F238E27FC236}">
                <a16:creationId xmlns:a16="http://schemas.microsoft.com/office/drawing/2014/main" id="{D1C0C18D-6ECA-BD6B-28D9-02212436C0C6}"/>
              </a:ext>
            </a:extLst>
          </p:cNvPr>
          <p:cNvSpPr txBox="1">
            <a:spLocks/>
          </p:cNvSpPr>
          <p:nvPr/>
        </p:nvSpPr>
        <p:spPr>
          <a:xfrm>
            <a:off x="630382" y="1036429"/>
            <a:ext cx="10972800" cy="65405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lvl="3" algn="ctr"/>
            <a:r>
              <a:rPr lang="vi-VN" sz="3200" kern="0" dirty="0">
                <a:solidFill>
                  <a:schemeClr val="accent1">
                    <a:lumMod val="50000"/>
                  </a:schemeClr>
                </a:solidFill>
                <a:latin typeface="+mn-lt"/>
                <a:cs typeface="Arial" panose="020B0604020202020204" pitchFamily="34" charset="0"/>
              </a:rPr>
              <a:t>1. NĂNG LƯỢNG TRONG SẢN XUẤT GẠCH (3)</a:t>
            </a:r>
          </a:p>
        </p:txBody>
      </p:sp>
      <p:pic>
        <p:nvPicPr>
          <p:cNvPr id="17" name="Picture 16">
            <a:extLst>
              <a:ext uri="{FF2B5EF4-FFF2-40B4-BE49-F238E27FC236}">
                <a16:creationId xmlns:a16="http://schemas.microsoft.com/office/drawing/2014/main" id="{6F23D7F7-2C51-456A-8504-12B637C6F523}"/>
              </a:ext>
            </a:extLst>
          </p:cNvPr>
          <p:cNvPicPr>
            <a:picLocks noChangeAspect="1"/>
          </p:cNvPicPr>
          <p:nvPr/>
        </p:nvPicPr>
        <p:blipFill rotWithShape="1">
          <a:blip r:embed="rId2"/>
          <a:srcRect t="12135"/>
          <a:stretch/>
        </p:blipFill>
        <p:spPr>
          <a:xfrm>
            <a:off x="2712620" y="2397699"/>
            <a:ext cx="6379425" cy="4067576"/>
          </a:xfrm>
          <a:prstGeom prst="rect">
            <a:avLst/>
          </a:prstGeom>
        </p:spPr>
      </p:pic>
    </p:spTree>
    <p:extLst>
      <p:ext uri="{BB962C8B-B14F-4D97-AF65-F5344CB8AC3E}">
        <p14:creationId xmlns:p14="http://schemas.microsoft.com/office/powerpoint/2010/main" val="3910121679"/>
      </p:ext>
    </p:extLst>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5B640-A6D3-E935-2944-1C41870FB44C}"/>
              </a:ext>
            </a:extLst>
          </p:cNvPr>
          <p:cNvSpPr>
            <a:spLocks noGrp="1"/>
          </p:cNvSpPr>
          <p:nvPr>
            <p:ph type="title"/>
          </p:nvPr>
        </p:nvSpPr>
        <p:spPr>
          <a:xfrm>
            <a:off x="609600" y="2177263"/>
            <a:ext cx="11331911" cy="348601"/>
          </a:xfrm>
        </p:spPr>
        <p:txBody>
          <a:bodyPr/>
          <a:lstStyle/>
          <a:p>
            <a:r>
              <a:rPr lang="en-US" sz="1800" dirty="0">
                <a:solidFill>
                  <a:schemeClr val="accent1">
                    <a:lumMod val="50000"/>
                  </a:schemeClr>
                </a:solidFill>
                <a:latin typeface="+mn-lt"/>
              </a:rPr>
              <a:t>ĐƯỜNG CONG NUNG TRONG lò </a:t>
            </a:r>
            <a:r>
              <a:rPr lang="en-US" sz="1800" dirty="0" err="1">
                <a:solidFill>
                  <a:schemeClr val="accent1">
                    <a:lumMod val="50000"/>
                  </a:schemeClr>
                </a:solidFill>
                <a:latin typeface="+mn-lt"/>
              </a:rPr>
              <a:t>tuynel</a:t>
            </a:r>
            <a:endParaRPr lang="en-US" sz="1800" dirty="0">
              <a:solidFill>
                <a:schemeClr val="accent1">
                  <a:lumMod val="50000"/>
                </a:schemeClr>
              </a:solidFill>
              <a:latin typeface="+mn-lt"/>
            </a:endParaRPr>
          </a:p>
        </p:txBody>
      </p:sp>
      <p:pic>
        <p:nvPicPr>
          <p:cNvPr id="4" name="Picture 3">
            <a:extLst>
              <a:ext uri="{FF2B5EF4-FFF2-40B4-BE49-F238E27FC236}">
                <a16:creationId xmlns:a16="http://schemas.microsoft.com/office/drawing/2014/main" id="{5D94BD80-5927-F51C-8B80-42E954F563E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1778" y="2650902"/>
            <a:ext cx="6535006" cy="2719427"/>
          </a:xfrm>
          <a:prstGeom prst="rect">
            <a:avLst/>
          </a:prstGeom>
          <a:noFill/>
          <a:ln>
            <a:noFill/>
          </a:ln>
        </p:spPr>
      </p:pic>
      <p:pic>
        <p:nvPicPr>
          <p:cNvPr id="5" name="Picture 4">
            <a:extLst>
              <a:ext uri="{FF2B5EF4-FFF2-40B4-BE49-F238E27FC236}">
                <a16:creationId xmlns:a16="http://schemas.microsoft.com/office/drawing/2014/main" id="{CFA5088A-DE6F-3D55-EBF1-CE4525AD2C6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6784" y="2859910"/>
            <a:ext cx="4796905" cy="2526748"/>
          </a:xfrm>
          <a:prstGeom prst="rect">
            <a:avLst/>
          </a:prstGeom>
          <a:noFill/>
          <a:ln>
            <a:noFill/>
          </a:ln>
        </p:spPr>
      </p:pic>
      <p:sp>
        <p:nvSpPr>
          <p:cNvPr id="3" name="Title 1">
            <a:extLst>
              <a:ext uri="{FF2B5EF4-FFF2-40B4-BE49-F238E27FC236}">
                <a16:creationId xmlns:a16="http://schemas.microsoft.com/office/drawing/2014/main" id="{847DFA4A-3A73-E5C1-5AE2-A1841817AD3A}"/>
              </a:ext>
            </a:extLst>
          </p:cNvPr>
          <p:cNvSpPr txBox="1">
            <a:spLocks/>
          </p:cNvSpPr>
          <p:nvPr/>
        </p:nvSpPr>
        <p:spPr>
          <a:xfrm>
            <a:off x="609600" y="1314204"/>
            <a:ext cx="10972800" cy="65405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lvl="3" algn="ctr"/>
            <a:r>
              <a:rPr lang="vi-VN" sz="3200" kern="0" dirty="0">
                <a:solidFill>
                  <a:schemeClr val="accent1">
                    <a:lumMod val="50000"/>
                  </a:schemeClr>
                </a:solidFill>
                <a:latin typeface="+mn-lt"/>
                <a:cs typeface="Arial" panose="020B0604020202020204" pitchFamily="34" charset="0"/>
              </a:rPr>
              <a:t>1. NĂNG LƯỢNG TRONG SẢN XUẤT GẠCH (4)</a:t>
            </a:r>
          </a:p>
        </p:txBody>
      </p:sp>
    </p:spTree>
    <p:extLst>
      <p:ext uri="{BB962C8B-B14F-4D97-AF65-F5344CB8AC3E}">
        <p14:creationId xmlns:p14="http://schemas.microsoft.com/office/powerpoint/2010/main" val="2995271399"/>
      </p:ext>
    </p:extLst>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FD9A6-121E-512F-4B51-B943262B7F2E}"/>
              </a:ext>
            </a:extLst>
          </p:cNvPr>
          <p:cNvSpPr>
            <a:spLocks noGrp="1"/>
          </p:cNvSpPr>
          <p:nvPr>
            <p:ph type="title"/>
          </p:nvPr>
        </p:nvSpPr>
        <p:spPr>
          <a:xfrm>
            <a:off x="881743" y="1085068"/>
            <a:ext cx="10515600" cy="782955"/>
          </a:xfrm>
        </p:spPr>
        <p:txBody>
          <a:bodyPr/>
          <a:lstStyle/>
          <a:p>
            <a:pPr marL="0" lvl="3" algn="ctr"/>
            <a:r>
              <a:rPr lang="vi-VN" sz="3200" dirty="0">
                <a:solidFill>
                  <a:schemeClr val="accent1">
                    <a:lumMod val="50000"/>
                  </a:schemeClr>
                </a:solidFill>
                <a:latin typeface="+mn-lt"/>
                <a:cs typeface="Arial" panose="020B0604020202020204" pitchFamily="34" charset="0"/>
              </a:rPr>
              <a:t>1. NĂNG LƯỢNG TRONG SẢN XUẤT GẠCH (5)</a:t>
            </a:r>
            <a:endParaRPr lang="vi-VN" sz="3200" kern="0" dirty="0">
              <a:solidFill>
                <a:schemeClr val="accent1">
                  <a:lumMod val="50000"/>
                </a:schemeClr>
              </a:solidFill>
              <a:latin typeface="+mn-lt"/>
              <a:cs typeface="Arial" panose="020B0604020202020204" pitchFamily="34" charset="0"/>
            </a:endParaRPr>
          </a:p>
        </p:txBody>
      </p:sp>
      <p:sp>
        <p:nvSpPr>
          <p:cNvPr id="3" name="Content Placeholder 2">
            <a:extLst>
              <a:ext uri="{FF2B5EF4-FFF2-40B4-BE49-F238E27FC236}">
                <a16:creationId xmlns:a16="http://schemas.microsoft.com/office/drawing/2014/main" id="{6538E4DC-D377-06C9-F639-E30527A9ED90}"/>
              </a:ext>
            </a:extLst>
          </p:cNvPr>
          <p:cNvSpPr>
            <a:spLocks noGrp="1"/>
          </p:cNvSpPr>
          <p:nvPr>
            <p:ph idx="4294967295"/>
          </p:nvPr>
        </p:nvSpPr>
        <p:spPr>
          <a:xfrm>
            <a:off x="538843" y="1868023"/>
            <a:ext cx="11114314" cy="5028883"/>
          </a:xfrm>
        </p:spPr>
        <p:txBody>
          <a:bodyPr>
            <a:normAutofit/>
          </a:bodyPr>
          <a:lstStyle/>
          <a:p>
            <a:pPr marL="139700" indent="0" algn="just">
              <a:lnSpc>
                <a:spcPct val="130000"/>
              </a:lnSpc>
              <a:buNone/>
            </a:pPr>
            <a:r>
              <a:rPr lang="en-US" sz="1800" dirty="0">
                <a:latin typeface="Arial" panose="020B0604020202020204" pitchFamily="34" charset="0"/>
                <a:cs typeface="Arial" panose="020B0604020202020204" pitchFamily="34" charset="0"/>
              </a:rPr>
              <a:t>Tùy thuộc vào công nghệ lò, các giai đoạn sấy, gia nhiệt, nung và </a:t>
            </a:r>
            <a:r>
              <a:rPr lang="en-US" sz="1800" dirty="0" err="1">
                <a:latin typeface="Arial" panose="020B0604020202020204" pitchFamily="34" charset="0"/>
                <a:cs typeface="Arial" panose="020B0604020202020204" pitchFamily="34" charset="0"/>
              </a:rPr>
              <a:t>làm</a:t>
            </a:r>
            <a:r>
              <a:rPr lang="en-US" sz="1800" dirty="0">
                <a:latin typeface="Arial" panose="020B0604020202020204" pitchFamily="34" charset="0"/>
                <a:cs typeface="Arial" panose="020B0604020202020204" pitchFamily="34" charset="0"/>
              </a:rPr>
              <a:t> </a:t>
            </a:r>
            <a:r>
              <a:rPr lang="vi-VN" sz="1800" dirty="0">
                <a:latin typeface="Arial" panose="020B0604020202020204" pitchFamily="34" charset="0"/>
                <a:cs typeface="Arial" panose="020B0604020202020204" pitchFamily="34" charset="0"/>
              </a:rPr>
              <a:t>nguội</a:t>
            </a:r>
            <a:r>
              <a:rPr lang="en-US" sz="1800" dirty="0">
                <a:latin typeface="Arial" panose="020B0604020202020204" pitchFamily="34" charset="0"/>
                <a:cs typeface="Arial" panose="020B0604020202020204" pitchFamily="34" charset="0"/>
              </a:rPr>
              <a:t> có thể sử dụng nhiệt từ nhau, bao gồm:</a:t>
            </a:r>
          </a:p>
          <a:p>
            <a:pPr algn="just">
              <a:lnSpc>
                <a:spcPct val="130000"/>
              </a:lnSpc>
            </a:pPr>
            <a:r>
              <a:rPr lang="vi-VN" sz="1800" dirty="0">
                <a:latin typeface="Arial" panose="020B0604020202020204" pitchFamily="34" charset="0"/>
                <a:cs typeface="Arial" panose="020B0604020202020204" pitchFamily="34" charset="0"/>
              </a:rPr>
              <a:t>Nhiệt cần được giải phóng từ giai đoạn làm nguội có thể hỗ trợ một phần quá trình sấy khô và làm nóng một phần không khí cung cấp cho quá trình đốt cháy nhiên liệu.
Quá trình đốt nhiên liệu sử dụng không khí nóng từ quá trình làm nguội trước đó giúp gạch nâng nhiệt độ lên nhiệt độ kết khối trong vùng nung.
Khói sinh ra trong vùng nung sau khi được sử dụng để nung gạch, trong khi nhiệt độ cao sẽ được sử dụng để từ từ tăng nhiệt độ gạch trong vùng gia nhiệt và sau đó nhiệt dư thừa sẽ được cung cấp cho vùng sấy và sau đó thải ra ngoài qua ống khói.
Với một số lò nung được tích hợp với lò sấy ngay bên cạnh, các ống dẫn khói nóng từ cuối vùng sấy của lò và các ống dẫn khí nóng từ vùng làm mát sẽ được thiết kế để cung cấp nhiệt thích hợp cho lò sấy</a:t>
            </a:r>
            <a:r>
              <a:rPr lang="en-US" sz="18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898332155"/>
      </p:ext>
    </p:extLst>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3B9CA-5963-FC92-AFC0-FD57448150B4}"/>
              </a:ext>
            </a:extLst>
          </p:cNvPr>
          <p:cNvSpPr>
            <a:spLocks noGrp="1"/>
          </p:cNvSpPr>
          <p:nvPr>
            <p:ph type="title"/>
          </p:nvPr>
        </p:nvSpPr>
        <p:spPr>
          <a:xfrm>
            <a:off x="838200" y="1707907"/>
            <a:ext cx="10515600" cy="663575"/>
          </a:xfrm>
        </p:spPr>
        <p:txBody>
          <a:bodyPr>
            <a:noAutofit/>
          </a:bodyPr>
          <a:lstStyle/>
          <a:p>
            <a:r>
              <a:rPr lang="vi-VN" sz="2000" dirty="0">
                <a:solidFill>
                  <a:schemeClr val="accent1">
                    <a:lumMod val="50000"/>
                  </a:schemeClr>
                </a:solidFill>
                <a:latin typeface="+mn-lt"/>
              </a:rPr>
              <a:t>Sử dụng công nghệ lò nung mới có thể tiết kiệm năng lượng</a:t>
            </a:r>
            <a:endParaRPr lang="en-US" sz="20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BAEB5418-9EC8-7DC4-125E-3888FB6014A7}"/>
              </a:ext>
            </a:extLst>
          </p:cNvPr>
          <p:cNvSpPr>
            <a:spLocks noGrp="1"/>
          </p:cNvSpPr>
          <p:nvPr>
            <p:ph idx="4294967295"/>
          </p:nvPr>
        </p:nvSpPr>
        <p:spPr>
          <a:xfrm>
            <a:off x="649432" y="2294493"/>
            <a:ext cx="10893136" cy="3804971"/>
          </a:xfrm>
        </p:spPr>
        <p:txBody>
          <a:bodyPr>
            <a:normAutofit/>
          </a:bodyPr>
          <a:lstStyle/>
          <a:p>
            <a:pPr algn="just">
              <a:lnSpc>
                <a:spcPct val="130000"/>
              </a:lnSpc>
            </a:pPr>
            <a:r>
              <a:rPr lang="vi-VN" sz="1800" dirty="0">
                <a:latin typeface="Arial" panose="020B0604020202020204" pitchFamily="34" charset="0"/>
                <a:cs typeface="Arial" panose="020B0604020202020204" pitchFamily="34" charset="0"/>
              </a:rPr>
              <a:t>Có nhiều lò nung có hiệu suất năng lượng thấp đang hoạt động tại Việt Nam bao gồm lò </a:t>
            </a:r>
            <a:r>
              <a:rPr lang="vi-VN" sz="1800" dirty="0" err="1">
                <a:latin typeface="Arial" panose="020B0604020202020204" pitchFamily="34" charset="0"/>
                <a:cs typeface="Arial" panose="020B0604020202020204" pitchFamily="34" charset="0"/>
              </a:rPr>
              <a:t>tuynel</a:t>
            </a:r>
            <a:r>
              <a:rPr lang="vi-VN" sz="1800" dirty="0">
                <a:latin typeface="Arial" panose="020B0604020202020204" pitchFamily="34" charset="0"/>
                <a:cs typeface="Arial" panose="020B0604020202020204" pitchFamily="34" charset="0"/>
              </a:rPr>
              <a:t> lòng hẹp mái vòm; Lò nung Hoffmann với công nghệ lạc hậu. Các lò nung mô hình mới nên được sử dụng bao gồm:</a:t>
            </a:r>
          </a:p>
          <a:p>
            <a:pPr lvl="1" algn="just">
              <a:lnSpc>
                <a:spcPct val="130000"/>
              </a:lnSpc>
            </a:pPr>
            <a:r>
              <a:rPr lang="vi-VN" sz="1800" dirty="0">
                <a:latin typeface="Arial" panose="020B0604020202020204" pitchFamily="34" charset="0"/>
                <a:cs typeface="Arial" panose="020B0604020202020204" pitchFamily="34" charset="0"/>
              </a:rPr>
              <a:t>lò </a:t>
            </a:r>
            <a:r>
              <a:rPr lang="vi-VN" sz="1800" dirty="0" err="1">
                <a:latin typeface="Arial" panose="020B0604020202020204" pitchFamily="34" charset="0"/>
                <a:cs typeface="Arial" panose="020B0604020202020204" pitchFamily="34" charset="0"/>
              </a:rPr>
              <a:t>tuynel</a:t>
            </a:r>
            <a:r>
              <a:rPr lang="vi-VN" sz="1800" dirty="0">
                <a:latin typeface="Arial" panose="020B0604020202020204" pitchFamily="34" charset="0"/>
                <a:cs typeface="Arial" panose="020B0604020202020204" pitchFamily="34" charset="0"/>
              </a:rPr>
              <a:t> trần </a:t>
            </a:r>
            <a:r>
              <a:rPr lang="vi-VN" sz="1800" dirty="0" err="1">
                <a:latin typeface="Arial" panose="020B0604020202020204" pitchFamily="34" charset="0"/>
                <a:cs typeface="Arial" panose="020B0604020202020204" pitchFamily="34" charset="0"/>
              </a:rPr>
              <a:t>phẳng</a:t>
            </a:r>
            <a:r>
              <a:rPr lang="vi-VN" sz="1800" dirty="0">
                <a:latin typeface="Arial" panose="020B0604020202020204" pitchFamily="34" charset="0"/>
                <a:cs typeface="Arial" panose="020B0604020202020204" pitchFamily="34" charset="0"/>
              </a:rPr>
              <a:t> sử dụng bông gốm ép có thể giảm thất thoát nhiệt qua nóc lò.
lò tuynel di động cho toàn bộ lò nung được xây dựng bằng vật liệu cách nhiệt nhẹ có thể di chuyển theo vòng tròn và gạch xếp trên sàn và sẽ được nung khi lò di chuyển qua
lò </a:t>
            </a:r>
            <a:r>
              <a:rPr lang="vi-VN" sz="1800" dirty="0" err="1">
                <a:latin typeface="Arial" panose="020B0604020202020204" pitchFamily="34" charset="0"/>
                <a:cs typeface="Arial" panose="020B0604020202020204" pitchFamily="34" charset="0"/>
              </a:rPr>
              <a:t>tuynel</a:t>
            </a:r>
            <a:r>
              <a:rPr lang="vi-VN" sz="1800" dirty="0">
                <a:latin typeface="Arial" panose="020B0604020202020204" pitchFamily="34" charset="0"/>
                <a:cs typeface="Arial" panose="020B0604020202020204" pitchFamily="34" charset="0"/>
              </a:rPr>
              <a:t> trần </a:t>
            </a:r>
            <a:r>
              <a:rPr lang="vi-VN" sz="1800" dirty="0" err="1">
                <a:latin typeface="Arial" panose="020B0604020202020204" pitchFamily="34" charset="0"/>
                <a:cs typeface="Arial" panose="020B0604020202020204" pitchFamily="34" charset="0"/>
              </a:rPr>
              <a:t>phẳng</a:t>
            </a:r>
            <a:r>
              <a:rPr lang="vi-VN" sz="1800" dirty="0">
                <a:latin typeface="Arial" panose="020B0604020202020204" pitchFamily="34" charset="0"/>
                <a:cs typeface="Arial" panose="020B0604020202020204" pitchFamily="34" charset="0"/>
              </a:rPr>
              <a:t> di động trong đó lò nung được cấu trúc có các tấm trần </a:t>
            </a:r>
            <a:r>
              <a:rPr lang="vi-VN" sz="1800" dirty="0" err="1">
                <a:latin typeface="Arial" panose="020B0604020202020204" pitchFamily="34" charset="0"/>
                <a:cs typeface="Arial" panose="020B0604020202020204" pitchFamily="34" charset="0"/>
              </a:rPr>
              <a:t>phẳng</a:t>
            </a:r>
            <a:r>
              <a:rPr lang="vi-VN" sz="1800" dirty="0">
                <a:latin typeface="Arial" panose="020B0604020202020204" pitchFamily="34" charset="0"/>
                <a:cs typeface="Arial" panose="020B0604020202020204" pitchFamily="34" charset="0"/>
              </a:rPr>
              <a:t> có thể di chuyển. Gạch được xếp trên sàn và ngọn lửa di chuyển theo sự di chuyển của các tấm trần </a:t>
            </a:r>
            <a:r>
              <a:rPr lang="vi-VN" sz="1800" dirty="0" err="1">
                <a:latin typeface="Arial" panose="020B0604020202020204" pitchFamily="34" charset="0"/>
                <a:cs typeface="Arial" panose="020B0604020202020204" pitchFamily="34" charset="0"/>
              </a:rPr>
              <a:t>phẳng</a:t>
            </a:r>
            <a:r>
              <a:rPr lang="vi-VN" sz="1800" dirty="0">
                <a:latin typeface="Arial" panose="020B0604020202020204" pitchFamily="34" charset="0"/>
                <a:cs typeface="Arial" panose="020B0604020202020204" pitchFamily="34" charset="0"/>
              </a:rPr>
              <a:t> . </a:t>
            </a:r>
          </a:p>
          <a:p>
            <a:pPr algn="just">
              <a:lnSpc>
                <a:spcPct val="130000"/>
              </a:lnSpc>
            </a:pPr>
            <a:r>
              <a:rPr lang="vi-VN" sz="1800" dirty="0">
                <a:latin typeface="Arial" panose="020B0604020202020204" pitchFamily="34" charset="0"/>
                <a:cs typeface="Arial" panose="020B0604020202020204" pitchFamily="34" charset="0"/>
              </a:rPr>
              <a:t>Tiết kiệm năng lượng có thể lên đến 30% bằng cách thay đổi công nghệ cũng như năng lực sản xuất</a:t>
            </a:r>
            <a:endParaRPr lang="en-US" sz="1800" dirty="0">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302CBD58-3476-CD47-1146-FCA23316C566}"/>
              </a:ext>
            </a:extLst>
          </p:cNvPr>
          <p:cNvSpPr txBox="1">
            <a:spLocks/>
          </p:cNvSpPr>
          <p:nvPr/>
        </p:nvSpPr>
        <p:spPr>
          <a:xfrm>
            <a:off x="838200" y="1085068"/>
            <a:ext cx="10515600" cy="78295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200" dirty="0">
                <a:solidFill>
                  <a:schemeClr val="accent1">
                    <a:lumMod val="50000"/>
                  </a:schemeClr>
                </a:solidFill>
              </a:rPr>
              <a:t>GIẢI PHÁP TKNL TRONG SẢN XUẤT GẠCH</a:t>
            </a:r>
            <a:endParaRPr lang="en-US" sz="1800" kern="0" dirty="0">
              <a:solidFill>
                <a:schemeClr val="accent1">
                  <a:lumMod val="50000"/>
                </a:schemeClr>
              </a:solidFill>
              <a:latin typeface="+mn-lt"/>
            </a:endParaRPr>
          </a:p>
        </p:txBody>
      </p:sp>
    </p:spTree>
    <p:extLst>
      <p:ext uri="{BB962C8B-B14F-4D97-AF65-F5344CB8AC3E}">
        <p14:creationId xmlns:p14="http://schemas.microsoft.com/office/powerpoint/2010/main" val="2185755676"/>
      </p:ext>
    </p:extLst>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920AD-0769-0836-4B3E-F1056653FF69}"/>
              </a:ext>
            </a:extLst>
          </p:cNvPr>
          <p:cNvSpPr>
            <a:spLocks noGrp="1"/>
          </p:cNvSpPr>
          <p:nvPr>
            <p:ph type="title"/>
          </p:nvPr>
        </p:nvSpPr>
        <p:spPr>
          <a:xfrm>
            <a:off x="615661" y="1293404"/>
            <a:ext cx="10524067" cy="654051"/>
          </a:xfrm>
        </p:spPr>
        <p:txBody>
          <a:bodyPr/>
          <a:lstStyle/>
          <a:p>
            <a:r>
              <a:rPr lang="en-US" dirty="0">
                <a:solidFill>
                  <a:schemeClr val="accent1">
                    <a:lumMod val="50000"/>
                  </a:schemeClr>
                </a:solidFill>
              </a:rPr>
              <a:t>GIẢI PHÁP TKNL TRONG SẢN XUẤT GẠCH</a:t>
            </a:r>
            <a:endParaRPr lang="en-US" dirty="0"/>
          </a:p>
        </p:txBody>
      </p:sp>
      <p:pic>
        <p:nvPicPr>
          <p:cNvPr id="4" name="Picture 3">
            <a:extLst>
              <a:ext uri="{FF2B5EF4-FFF2-40B4-BE49-F238E27FC236}">
                <a16:creationId xmlns:a16="http://schemas.microsoft.com/office/drawing/2014/main" id="{F96C343D-384F-3378-1D4B-9887E77D8B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115" y="2329521"/>
            <a:ext cx="7404834" cy="2699679"/>
          </a:xfrm>
          <a:prstGeom prst="rect">
            <a:avLst/>
          </a:prstGeom>
        </p:spPr>
      </p:pic>
      <p:pic>
        <p:nvPicPr>
          <p:cNvPr id="1026" name="Picture 2">
            <a:extLst>
              <a:ext uri="{FF2B5EF4-FFF2-40B4-BE49-F238E27FC236}">
                <a16:creationId xmlns:a16="http://schemas.microsoft.com/office/drawing/2014/main" id="{FE77FD17-0EE9-B41E-3A65-8650428B7F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8505" y="2219437"/>
            <a:ext cx="3901237" cy="291984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6D3A4A4-5F92-0A29-4B8E-069F5E139106}"/>
              </a:ext>
            </a:extLst>
          </p:cNvPr>
          <p:cNvSpPr txBox="1"/>
          <p:nvPr/>
        </p:nvSpPr>
        <p:spPr>
          <a:xfrm>
            <a:off x="615661" y="5139282"/>
            <a:ext cx="6094268" cy="369332"/>
          </a:xfrm>
          <a:prstGeom prst="rect">
            <a:avLst/>
          </a:prstGeom>
          <a:noFill/>
        </p:spPr>
        <p:txBody>
          <a:bodyPr wrap="square">
            <a:spAutoFit/>
          </a:bodyPr>
          <a:lstStyle/>
          <a:p>
            <a:pPr algn="just"/>
            <a:r>
              <a:rPr lang="vi-VN" dirty="0"/>
              <a:t>lò tuynel với đường hầm hẹp và mái vòm</a:t>
            </a:r>
            <a:endParaRPr lang="en-US" dirty="0">
              <a:latin typeface="+mn-lt"/>
            </a:endParaRPr>
          </a:p>
        </p:txBody>
      </p:sp>
      <p:sp>
        <p:nvSpPr>
          <p:cNvPr id="7" name="TextBox 6">
            <a:extLst>
              <a:ext uri="{FF2B5EF4-FFF2-40B4-BE49-F238E27FC236}">
                <a16:creationId xmlns:a16="http://schemas.microsoft.com/office/drawing/2014/main" id="{1ADA2A4A-77B6-7953-06C3-51E878E7FAFA}"/>
              </a:ext>
            </a:extLst>
          </p:cNvPr>
          <p:cNvSpPr txBox="1"/>
          <p:nvPr/>
        </p:nvSpPr>
        <p:spPr>
          <a:xfrm>
            <a:off x="8447807" y="5294730"/>
            <a:ext cx="3211657" cy="369332"/>
          </a:xfrm>
          <a:prstGeom prst="rect">
            <a:avLst/>
          </a:prstGeom>
          <a:noFill/>
        </p:spPr>
        <p:txBody>
          <a:bodyPr wrap="square">
            <a:spAutoFit/>
          </a:bodyPr>
          <a:lstStyle/>
          <a:p>
            <a:pPr algn="just"/>
            <a:r>
              <a:rPr lang="vi-VN"/>
              <a:t>Lò nung Hoffmann</a:t>
            </a:r>
            <a:endParaRPr lang="en-US" dirty="0">
              <a:latin typeface="+mn-lt"/>
            </a:endParaRPr>
          </a:p>
        </p:txBody>
      </p:sp>
    </p:spTree>
    <p:extLst>
      <p:ext uri="{BB962C8B-B14F-4D97-AF65-F5344CB8AC3E}">
        <p14:creationId xmlns:p14="http://schemas.microsoft.com/office/powerpoint/2010/main" val="2128878324"/>
      </p:ext>
    </p:extLst>
  </p:cSld>
  <p:clrMapOvr>
    <a:masterClrMapping/>
  </p:clrMapOvr>
  <p:transition advClick="0"/>
</p:sld>
</file>

<file path=ppt/theme/theme1.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hủ đề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2947</TotalTime>
  <Words>1907</Words>
  <Application>Microsoft Office PowerPoint</Application>
  <PresentationFormat>Widescreen</PresentationFormat>
  <Paragraphs>83</Paragraphs>
  <Slides>27</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맑은 고딕</vt:lpstr>
      <vt:lpstr>Aptos</vt:lpstr>
      <vt:lpstr>Arial</vt:lpstr>
      <vt:lpstr>Fira Sans Extra Condensed</vt:lpstr>
      <vt:lpstr>Roboto</vt:lpstr>
      <vt:lpstr>Times New Roman</vt:lpstr>
      <vt:lpstr>1_Energy Saving Infographics by Slidesgo</vt:lpstr>
      <vt:lpstr>PowerPoint Presentation</vt:lpstr>
      <vt:lpstr>NỘI DUNG</vt:lpstr>
      <vt:lpstr>1. NĂNG LƯỢNG TRONG SẢN XUẤT GẠCH (1)</vt:lpstr>
      <vt:lpstr>1. NĂNG LƯỢNG TRONG SẢN XUẤT GẠCH (2)</vt:lpstr>
      <vt:lpstr>Đường cong nung mô tả tiến trình của quá trình nung gạch</vt:lpstr>
      <vt:lpstr>ĐƯỜNG CONG NUNG TRONG lò tuynel</vt:lpstr>
      <vt:lpstr>1. NĂNG LƯỢNG TRONG SẢN XUẤT GẠCH (5)</vt:lpstr>
      <vt:lpstr>Sử dụng công nghệ lò nung mới có thể tiết kiệm năng lượng</vt:lpstr>
      <vt:lpstr>GIẢI PHÁP TKNL TRONG SẢN XUẤT GẠCH</vt:lpstr>
      <vt:lpstr>GIẢI PHÁP TKNL TRONG SẢN XUẤT GẠCH</vt:lpstr>
      <vt:lpstr>GIẢI PHÁP TKNL TRONG SẢN XUẤT GẠCH</vt:lpstr>
      <vt:lpstr>PowerPoint Presentation</vt:lpstr>
      <vt:lpstr>GIẢI PHÁP TKNL TRONG SẢN XUẤT GẠCH</vt:lpstr>
      <vt:lpstr>GIẢI PHÁP TKNL TRONG SẢN XUẤT GẠCH</vt:lpstr>
      <vt:lpstr>GIẢI PHÁP TKNL TRONG SẢN XUẤT GẠCH</vt:lpstr>
      <vt:lpstr>GIẢI PHÁP TKNL TRONG SẢN XUẤT GẠCH</vt:lpstr>
      <vt:lpstr>GIẢI PHÁP TKNL TRONG SẢN XUẤT GẠCH</vt:lpstr>
      <vt:lpstr>GIẢI PHÁP TKNL TRONG SẢN XUẤT GẠCH</vt:lpstr>
      <vt:lpstr>SỬ DỤNG NĂNG LƯỢNG TRONG QUÁ TRÌNH SẢN XUẤT GỐM SỨ</vt:lpstr>
      <vt:lpstr>SỬ DỤNG NĂNG LƯỢNG TRONG CÁC LOẠI SẢN PHẨM GỐM SỨ KHÁC</vt:lpstr>
      <vt:lpstr>SỬ DỤNG NĂNG LƯỢNG TRONG CÁC LOẠI SẢN PHẨM GỐM SỨ KHÁC</vt:lpstr>
      <vt:lpstr>GIẢI PHÁP TKNL TRONG SẢN XUẤT GỐM SỨ</vt:lpstr>
      <vt:lpstr>GIẢI PHÁP TKNL TRONG SẢN XUẤT GỐM SỨ</vt:lpstr>
      <vt:lpstr>GIẢI PHÁP TKNL TRONG SẢN XUẤT GỐM SỨ</vt:lpstr>
      <vt:lpstr>GIẢI PHÁP TKNL TRONG SẢN XUẤT GỐM SỨ</vt:lpstr>
      <vt:lpstr>GIẢI PHÁP TKNL TRONG SẢN XUẤT GỐM SỨ</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ESCO</dc:title>
  <dc:creator>VU XUAN THUY 20193923</dc:creator>
  <cp:lastModifiedBy>Admin</cp:lastModifiedBy>
  <cp:revision>45</cp:revision>
  <dcterms:created xsi:type="dcterms:W3CDTF">2025-04-10T03:39:03Z</dcterms:created>
  <dcterms:modified xsi:type="dcterms:W3CDTF">2025-09-22T07:42:38Z</dcterms:modified>
</cp:coreProperties>
</file>